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57" r:id="rId2"/>
    <p:sldId id="256" r:id="rId3"/>
    <p:sldId id="260" r:id="rId4"/>
    <p:sldId id="274" r:id="rId5"/>
    <p:sldId id="276" r:id="rId6"/>
    <p:sldId id="258" r:id="rId7"/>
    <p:sldId id="259" r:id="rId8"/>
    <p:sldId id="263" r:id="rId9"/>
    <p:sldId id="262" r:id="rId10"/>
    <p:sldId id="261" r:id="rId11"/>
    <p:sldId id="264" r:id="rId12"/>
    <p:sldId id="268" r:id="rId13"/>
    <p:sldId id="269" r:id="rId14"/>
    <p:sldId id="267" r:id="rId15"/>
    <p:sldId id="266" r:id="rId16"/>
    <p:sldId id="270" r:id="rId17"/>
    <p:sldId id="271" r:id="rId18"/>
    <p:sldId id="272" r:id="rId19"/>
    <p:sldId id="273" r:id="rId20"/>
  </p:sldIdLst>
  <p:sldSz cx="9144000" cy="6858000" type="screen4x3"/>
  <p:notesSz cx="6858000" cy="9144000"/>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2008" y="-6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5614CF-0C16-3345-A6DE-07DE8B8564F9}" type="datetimeFigureOut">
              <a:rPr lang="en-US" smtClean="0"/>
              <a:t>4/2/20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CF5CD6-17E8-CB4A-9992-50A6C7922149}" type="slidenum">
              <a:rPr lang="en-US" smtClean="0"/>
              <a:t>‹#›</a:t>
            </a:fld>
            <a:endParaRPr lang="en-US"/>
          </a:p>
        </p:txBody>
      </p:sp>
    </p:spTree>
    <p:extLst>
      <p:ext uri="{BB962C8B-B14F-4D97-AF65-F5344CB8AC3E}">
        <p14:creationId xmlns:p14="http://schemas.microsoft.com/office/powerpoint/2010/main" val="41571349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D53B61-FA94-DC49-9285-A2B4CA617C53}"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246302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53B61-FA94-DC49-9285-A2B4CA617C53}"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37566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53B61-FA94-DC49-9285-A2B4CA617C53}"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55635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53B61-FA94-DC49-9285-A2B4CA617C53}"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374851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53B61-FA94-DC49-9285-A2B4CA617C53}"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12093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53B61-FA94-DC49-9285-A2B4CA617C53}"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141279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D53B61-FA94-DC49-9285-A2B4CA617C53}"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327127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D53B61-FA94-DC49-9285-A2B4CA617C53}"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339915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53B61-FA94-DC49-9285-A2B4CA617C53}"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31052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53B61-FA94-DC49-9285-A2B4CA617C53}"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104620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53B61-FA94-DC49-9285-A2B4CA617C53}"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28CC-4F7D-A845-8B2B-D7F20DED636A}" type="slidenum">
              <a:rPr lang="en-US" smtClean="0"/>
              <a:t>‹#›</a:t>
            </a:fld>
            <a:endParaRPr lang="en-US"/>
          </a:p>
        </p:txBody>
      </p:sp>
    </p:spTree>
    <p:extLst>
      <p:ext uri="{BB962C8B-B14F-4D97-AF65-F5344CB8AC3E}">
        <p14:creationId xmlns:p14="http://schemas.microsoft.com/office/powerpoint/2010/main" val="946273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fld id="{F7D53B61-FA94-DC49-9285-A2B4CA617C53}" type="datetimeFigureOut">
              <a:rPr lang="en-US" smtClean="0"/>
              <a:t>4/2/20</a:t>
            </a:fld>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fld id="{230328CC-4F7D-A845-8B2B-D7F20DED636A}" type="slidenum">
              <a:rPr lang="en-US" smtClean="0"/>
              <a:t>‹#›</a:t>
            </a:fld>
            <a:endParaRPr lang="en-US"/>
          </a:p>
        </p:txBody>
      </p:sp>
    </p:spTree>
    <p:extLst>
      <p:ext uri="{BB962C8B-B14F-4D97-AF65-F5344CB8AC3E}">
        <p14:creationId xmlns:p14="http://schemas.microsoft.com/office/powerpoint/2010/main" val="142636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4" indent="-285722"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3"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36"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0"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redwoodcity.nuatc.org/" TargetMode="Externa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redwoodcity.nuatc.org/" TargetMode="Externa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399740808" TargetMode="External"/><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42357" y="1609406"/>
            <a:ext cx="7906675" cy="5601830"/>
          </a:xfrm>
          <a:prstGeom prst="rect">
            <a:avLst/>
          </a:prstGeom>
          <a:ln w="12700">
            <a:miter lim="400000"/>
          </a:ln>
          <a:extLst>
            <a:ext uri="{C572A759-6A51-4108-AA02-DFA0A04FC94B}">
              <ma14:wrappingTextBoxFlag xmlns:ma14="http://schemas.microsoft.com/office/mac/drawingml/2011/main" val="1"/>
            </a:ext>
          </a:extLst>
        </p:spPr>
        <p:txBody>
          <a:bodyPr wrap="square" lIns="35707" tIns="35707" rIns="35707" bIns="35707"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90000"/>
              </a:lnSpc>
            </a:pPr>
            <a:r>
              <a:rPr lang="en-US" sz="5100" b="1" dirty="0">
                <a:solidFill>
                  <a:srgbClr val="0D0D0D"/>
                </a:solidFill>
                <a:latin typeface="Garamond"/>
                <a:cs typeface="Garamond"/>
              </a:rPr>
              <a:t>Professional Development</a:t>
            </a:r>
          </a:p>
          <a:p>
            <a:pPr algn="ctr">
              <a:lnSpc>
                <a:spcPct val="90000"/>
              </a:lnSpc>
            </a:pPr>
            <a:r>
              <a:rPr lang="en-US" sz="2500" b="1" i="1" dirty="0">
                <a:solidFill>
                  <a:srgbClr val="0D0D0D"/>
                </a:solidFill>
                <a:latin typeface="Garamond"/>
                <a:cs typeface="Garamond"/>
              </a:rPr>
              <a:t>through</a:t>
            </a:r>
          </a:p>
          <a:p>
            <a:pPr algn="ctr">
              <a:lnSpc>
                <a:spcPct val="90000"/>
              </a:lnSpc>
            </a:pPr>
            <a:r>
              <a:rPr lang="en-US" sz="4600" b="1" dirty="0">
                <a:solidFill>
                  <a:srgbClr val="0D0D0D"/>
                </a:solidFill>
                <a:latin typeface="Garamond"/>
                <a:cs typeface="Garamond"/>
              </a:rPr>
              <a:t>Virtual Creativity</a:t>
            </a:r>
          </a:p>
          <a:p>
            <a:pPr algn="ctr">
              <a:lnSpc>
                <a:spcPct val="90000"/>
              </a:lnSpc>
            </a:pPr>
            <a:r>
              <a:rPr lang="en-US" sz="2800" b="1" dirty="0">
                <a:solidFill>
                  <a:srgbClr val="0D0D0D"/>
                </a:solidFill>
                <a:latin typeface="Garamond"/>
                <a:cs typeface="Garamond"/>
              </a:rPr>
              <a:t>March 25, 2020</a:t>
            </a:r>
          </a:p>
          <a:p>
            <a:pPr algn="ctr">
              <a:lnSpc>
                <a:spcPct val="120000"/>
              </a:lnSpc>
            </a:pPr>
            <a:r>
              <a:rPr lang="en-US" sz="2500" b="1" dirty="0">
                <a:solidFill>
                  <a:srgbClr val="0D0D0D"/>
                </a:solidFill>
                <a:latin typeface="Garamond"/>
                <a:cs typeface="Garamond"/>
              </a:rPr>
              <a:t>Robert Seth Price, Senior Scholar</a:t>
            </a:r>
          </a:p>
          <a:p>
            <a:pPr algn="ctr">
              <a:lnSpc>
                <a:spcPct val="120000"/>
              </a:lnSpc>
            </a:pPr>
            <a:r>
              <a:rPr lang="en-US" sz="2500" b="1" dirty="0">
                <a:solidFill>
                  <a:srgbClr val="0D0D0D"/>
                </a:solidFill>
                <a:latin typeface="Garamond"/>
                <a:cs typeface="Garamond"/>
              </a:rPr>
              <a:t>National Urban Alliance</a:t>
            </a:r>
          </a:p>
          <a:p>
            <a:pPr>
              <a:lnSpc>
                <a:spcPct val="120000"/>
              </a:lnSpc>
            </a:pPr>
            <a:endParaRPr sz="3800" dirty="0">
              <a:solidFill>
                <a:srgbClr val="0D0D0D"/>
              </a:solidFill>
              <a:latin typeface="Garamond"/>
              <a:cs typeface="Garamond"/>
            </a:endParaRPr>
          </a:p>
        </p:txBody>
      </p:sp>
      <p:pic>
        <p:nvPicPr>
          <p:cNvPr id="6" name="Picture 5" descr="rcsd-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299" y="584415"/>
            <a:ext cx="3242637" cy="766670"/>
          </a:xfrm>
          <a:prstGeom prst="rect">
            <a:avLst/>
          </a:prstGeom>
        </p:spPr>
      </p:pic>
      <p:pic>
        <p:nvPicPr>
          <p:cNvPr id="7" name="Picture 6" descr="NUA-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69" y="348611"/>
            <a:ext cx="2982516" cy="1000125"/>
          </a:xfrm>
          <a:prstGeom prst="rect">
            <a:avLst/>
          </a:prstGeom>
        </p:spPr>
      </p:pic>
      <p:sp>
        <p:nvSpPr>
          <p:cNvPr id="2" name="Slide Number Placeholder 1"/>
          <p:cNvSpPr>
            <a:spLocks noGrp="1"/>
          </p:cNvSpPr>
          <p:nvPr>
            <p:ph type="sldNum" sz="quarter" idx="12"/>
          </p:nvPr>
        </p:nvSpPr>
        <p:spPr/>
        <p:txBody>
          <a:bodyPr/>
          <a:lstStyle/>
          <a:p>
            <a:fld id="{86CB4B4D-7CA3-9044-876B-883B54F8677D}" type="slidenum">
              <a:rPr lang="uk-UA" smtClean="0"/>
              <a:t>1</a:t>
            </a:fld>
            <a:endParaRPr lang="uk-UA"/>
          </a:p>
        </p:txBody>
      </p:sp>
    </p:spTree>
    <p:extLst>
      <p:ext uri="{BB962C8B-B14F-4D97-AF65-F5344CB8AC3E}">
        <p14:creationId xmlns:p14="http://schemas.microsoft.com/office/powerpoint/2010/main" val="41541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re work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4" y="1844081"/>
            <a:ext cx="7721600" cy="4533900"/>
          </a:xfrm>
          <a:prstGeom prst="rect">
            <a:avLst/>
          </a:prstGeom>
        </p:spPr>
      </p:pic>
      <p:pic>
        <p:nvPicPr>
          <p:cNvPr id="22" name="Picture 21" descr="NUA-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
        <p:nvSpPr>
          <p:cNvPr id="4" name="TextBox 3"/>
          <p:cNvSpPr txBox="1"/>
          <p:nvPr/>
        </p:nvSpPr>
        <p:spPr>
          <a:xfrm>
            <a:off x="1926167" y="752164"/>
            <a:ext cx="5578119" cy="646331"/>
          </a:xfrm>
          <a:prstGeom prst="rect">
            <a:avLst/>
          </a:prstGeom>
          <a:noFill/>
        </p:spPr>
        <p:txBody>
          <a:bodyPr wrap="none" lIns="91435" tIns="45718" rIns="91435" bIns="45718" rtlCol="0">
            <a:spAutoFit/>
          </a:bodyPr>
          <a:lstStyle/>
          <a:p>
            <a:r>
              <a:rPr lang="en-US" sz="3600" b="1" dirty="0"/>
              <a:t>How can we share virtually?</a:t>
            </a:r>
          </a:p>
        </p:txBody>
      </p:sp>
    </p:spTree>
    <p:extLst>
      <p:ext uri="{BB962C8B-B14F-4D97-AF65-F5344CB8AC3E}">
        <p14:creationId xmlns:p14="http://schemas.microsoft.com/office/powerpoint/2010/main" val="27605174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
        <p:nvSpPr>
          <p:cNvPr id="2" name="TextBox 1"/>
          <p:cNvSpPr txBox="1"/>
          <p:nvPr/>
        </p:nvSpPr>
        <p:spPr>
          <a:xfrm>
            <a:off x="486835" y="523501"/>
            <a:ext cx="8657165" cy="5632312"/>
          </a:xfrm>
          <a:prstGeom prst="rect">
            <a:avLst/>
          </a:prstGeom>
          <a:noFill/>
        </p:spPr>
        <p:txBody>
          <a:bodyPr wrap="square" lIns="91435" tIns="45718" rIns="91435" bIns="45718" rtlCol="0">
            <a:spAutoFit/>
          </a:bodyPr>
          <a:lstStyle/>
          <a:p>
            <a:r>
              <a:rPr lang="en-US" sz="3600" b="1" dirty="0"/>
              <a:t>It is your turn in pairs to create a storyboard with a flow map for a </a:t>
            </a:r>
          </a:p>
          <a:p>
            <a:r>
              <a:rPr lang="en-US" sz="3600" b="1" dirty="0"/>
              <a:t>PD lesson. Key ideas are:</a:t>
            </a:r>
          </a:p>
          <a:p>
            <a:pPr marL="571471" indent="-571471">
              <a:buFont typeface="Arial"/>
              <a:buChar char="•"/>
            </a:pPr>
            <a:r>
              <a:rPr lang="en-US" sz="3600" b="1" dirty="0"/>
              <a:t>be approximately 5 minutes</a:t>
            </a:r>
          </a:p>
          <a:p>
            <a:pPr marL="571471" indent="-571471">
              <a:buFont typeface="Arial"/>
              <a:buChar char="•"/>
            </a:pPr>
            <a:r>
              <a:rPr lang="en-US" sz="3600" b="1" dirty="0"/>
              <a:t>using NUA HOPs strategies </a:t>
            </a:r>
          </a:p>
          <a:p>
            <a:pPr marL="571471" indent="-571471">
              <a:buFont typeface="Arial"/>
              <a:buChar char="•"/>
            </a:pPr>
            <a:r>
              <a:rPr lang="en-US" sz="3600" b="1" dirty="0"/>
              <a:t>practical for students</a:t>
            </a:r>
          </a:p>
          <a:p>
            <a:pPr marL="571471" indent="-571471">
              <a:buFont typeface="Arial"/>
              <a:buChar char="•"/>
            </a:pPr>
            <a:r>
              <a:rPr lang="en-US" sz="3600" b="1" dirty="0"/>
              <a:t>a PD for teachers</a:t>
            </a:r>
          </a:p>
          <a:p>
            <a:endParaRPr lang="en-US" sz="3600" b="1" dirty="0"/>
          </a:p>
          <a:p>
            <a:r>
              <a:rPr lang="en-US" sz="3200" b="1" dirty="0"/>
              <a:t>The Topic:  Self Care During Coronavirus</a:t>
            </a:r>
          </a:p>
          <a:p>
            <a:endParaRPr lang="en-US" sz="3600" b="1" dirty="0"/>
          </a:p>
        </p:txBody>
      </p:sp>
      <p:grpSp>
        <p:nvGrpSpPr>
          <p:cNvPr id="5" name="Group 4"/>
          <p:cNvGrpSpPr/>
          <p:nvPr/>
        </p:nvGrpSpPr>
        <p:grpSpPr>
          <a:xfrm>
            <a:off x="1145882" y="5822794"/>
            <a:ext cx="5877218" cy="506040"/>
            <a:chOff x="255736" y="879128"/>
            <a:chExt cx="8682724" cy="911685"/>
          </a:xfrm>
        </p:grpSpPr>
        <p:sp>
          <p:nvSpPr>
            <p:cNvPr id="6" name="Rectangle 5"/>
            <p:cNvSpPr/>
            <p:nvPr/>
          </p:nvSpPr>
          <p:spPr>
            <a:xfrm>
              <a:off x="255736"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839797"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21155"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070340"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651699"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300884"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882241"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8531426"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423485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
        <p:nvSpPr>
          <p:cNvPr id="2" name="TextBox 1"/>
          <p:cNvSpPr txBox="1"/>
          <p:nvPr/>
        </p:nvSpPr>
        <p:spPr>
          <a:xfrm>
            <a:off x="0" y="496670"/>
            <a:ext cx="9144000" cy="1200329"/>
          </a:xfrm>
          <a:prstGeom prst="rect">
            <a:avLst/>
          </a:prstGeom>
          <a:noFill/>
        </p:spPr>
        <p:txBody>
          <a:bodyPr wrap="square" lIns="91435" tIns="45718" rIns="91435" bIns="45718" rtlCol="0">
            <a:spAutoFit/>
          </a:bodyPr>
          <a:lstStyle/>
          <a:p>
            <a:pPr algn="ctr"/>
            <a:r>
              <a:rPr lang="en-US" sz="3600" b="1" dirty="0"/>
              <a:t>The Topic:  Self Care During Coronavirus</a:t>
            </a:r>
          </a:p>
          <a:p>
            <a:endParaRPr lang="en-US" sz="3600" b="1" dirty="0"/>
          </a:p>
        </p:txBody>
      </p:sp>
      <p:grpSp>
        <p:nvGrpSpPr>
          <p:cNvPr id="5" name="Group 4"/>
          <p:cNvGrpSpPr/>
          <p:nvPr/>
        </p:nvGrpSpPr>
        <p:grpSpPr>
          <a:xfrm>
            <a:off x="1554078" y="1470810"/>
            <a:ext cx="5877218" cy="506040"/>
            <a:chOff x="255736" y="879128"/>
            <a:chExt cx="8682724" cy="911685"/>
          </a:xfrm>
        </p:grpSpPr>
        <p:sp>
          <p:nvSpPr>
            <p:cNvPr id="6" name="Rectangle 5"/>
            <p:cNvSpPr/>
            <p:nvPr/>
          </p:nvSpPr>
          <p:spPr>
            <a:xfrm>
              <a:off x="255736"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839797"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21155"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070340"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651699"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300884"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882241"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8531426"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14" name="Picture 13" descr="pedagogical flow ma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5908"/>
            <a:ext cx="9144000" cy="2532185"/>
          </a:xfrm>
          <a:prstGeom prst="rect">
            <a:avLst/>
          </a:prstGeom>
        </p:spPr>
      </p:pic>
      <p:sp>
        <p:nvSpPr>
          <p:cNvPr id="15" name="TextBox 14"/>
          <p:cNvSpPr txBox="1"/>
          <p:nvPr/>
        </p:nvSpPr>
        <p:spPr>
          <a:xfrm>
            <a:off x="1" y="2609996"/>
            <a:ext cx="9144000" cy="1200329"/>
          </a:xfrm>
          <a:prstGeom prst="rect">
            <a:avLst/>
          </a:prstGeom>
          <a:noFill/>
        </p:spPr>
        <p:txBody>
          <a:bodyPr wrap="square" lIns="91435" tIns="45718" rIns="91435" bIns="45718" rtlCol="0">
            <a:spAutoFit/>
          </a:bodyPr>
          <a:lstStyle/>
          <a:p>
            <a:pPr algn="ctr"/>
            <a:r>
              <a:rPr lang="en-US" sz="3600" b="1" dirty="0"/>
              <a:t>Keep in mind the PFM and HOPS</a:t>
            </a:r>
          </a:p>
          <a:p>
            <a:endParaRPr lang="en-US" sz="3600" b="1" dirty="0"/>
          </a:p>
        </p:txBody>
      </p:sp>
    </p:spTree>
    <p:extLst>
      <p:ext uri="{BB962C8B-B14F-4D97-AF65-F5344CB8AC3E}">
        <p14:creationId xmlns:p14="http://schemas.microsoft.com/office/powerpoint/2010/main" val="30071873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
        <p:nvSpPr>
          <p:cNvPr id="2" name="TextBox 1"/>
          <p:cNvSpPr txBox="1"/>
          <p:nvPr/>
        </p:nvSpPr>
        <p:spPr>
          <a:xfrm>
            <a:off x="0" y="496670"/>
            <a:ext cx="9144000" cy="1200329"/>
          </a:xfrm>
          <a:prstGeom prst="rect">
            <a:avLst/>
          </a:prstGeom>
          <a:noFill/>
        </p:spPr>
        <p:txBody>
          <a:bodyPr wrap="square" lIns="91435" tIns="45718" rIns="91435" bIns="45718" rtlCol="0">
            <a:spAutoFit/>
          </a:bodyPr>
          <a:lstStyle/>
          <a:p>
            <a:pPr algn="ctr"/>
            <a:r>
              <a:rPr lang="en-US" sz="3600" b="1" dirty="0"/>
              <a:t>The Topic:  Self Care During Coronavirus</a:t>
            </a:r>
          </a:p>
          <a:p>
            <a:endParaRPr lang="en-US" sz="3600" b="1" dirty="0"/>
          </a:p>
        </p:txBody>
      </p:sp>
      <p:grpSp>
        <p:nvGrpSpPr>
          <p:cNvPr id="5" name="Group 4"/>
          <p:cNvGrpSpPr/>
          <p:nvPr/>
        </p:nvGrpSpPr>
        <p:grpSpPr>
          <a:xfrm>
            <a:off x="1554078" y="1470810"/>
            <a:ext cx="5877218" cy="506040"/>
            <a:chOff x="255736" y="879128"/>
            <a:chExt cx="8682724" cy="911685"/>
          </a:xfrm>
        </p:grpSpPr>
        <p:sp>
          <p:nvSpPr>
            <p:cNvPr id="6" name="Rectangle 5"/>
            <p:cNvSpPr/>
            <p:nvPr/>
          </p:nvSpPr>
          <p:spPr>
            <a:xfrm>
              <a:off x="255736"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839797"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21155"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070340"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651699"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300884"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882241"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8531426"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1396980" y="2419495"/>
            <a:ext cx="6773333" cy="5262979"/>
          </a:xfrm>
          <a:prstGeom prst="rect">
            <a:avLst/>
          </a:prstGeom>
          <a:noFill/>
        </p:spPr>
        <p:txBody>
          <a:bodyPr wrap="square" lIns="91435" tIns="45718" rIns="91435" bIns="45718" rtlCol="0">
            <a:spAutoFit/>
          </a:bodyPr>
          <a:lstStyle/>
          <a:p>
            <a:r>
              <a:rPr lang="en-US" sz="4800" b="1" dirty="0"/>
              <a:t>Be Creative:</a:t>
            </a:r>
          </a:p>
          <a:p>
            <a:pPr marL="571471" indent="-571471">
              <a:buFont typeface="Arial"/>
              <a:buChar char="•"/>
            </a:pPr>
            <a:r>
              <a:rPr lang="en-US" sz="4800" b="1" dirty="0"/>
              <a:t>with your content</a:t>
            </a:r>
          </a:p>
          <a:p>
            <a:pPr marL="571471" indent="-571471">
              <a:buFont typeface="Arial"/>
              <a:buChar char="•"/>
            </a:pPr>
            <a:r>
              <a:rPr lang="en-US" sz="4800" b="1" dirty="0"/>
              <a:t>how you will present</a:t>
            </a:r>
          </a:p>
          <a:p>
            <a:pPr marL="571471" indent="-571471">
              <a:buFont typeface="Arial"/>
              <a:buChar char="•"/>
            </a:pPr>
            <a:r>
              <a:rPr lang="en-US" sz="4800" b="1" dirty="0"/>
              <a:t>how you will create</a:t>
            </a:r>
          </a:p>
          <a:p>
            <a:pPr marL="571471" indent="-571471">
              <a:buFont typeface="Arial"/>
              <a:buChar char="•"/>
            </a:pPr>
            <a:r>
              <a:rPr lang="en-US" sz="4800" b="1" dirty="0"/>
              <a:t>presenting to the group</a:t>
            </a:r>
          </a:p>
          <a:p>
            <a:endParaRPr lang="en-US" sz="4800" b="1" dirty="0"/>
          </a:p>
          <a:p>
            <a:endParaRPr lang="en-US" sz="4800" b="1" dirty="0"/>
          </a:p>
        </p:txBody>
      </p:sp>
    </p:spTree>
    <p:extLst>
      <p:ext uri="{BB962C8B-B14F-4D97-AF65-F5344CB8AC3E}">
        <p14:creationId xmlns:p14="http://schemas.microsoft.com/office/powerpoint/2010/main" val="39427807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pic>
        <p:nvPicPr>
          <p:cNvPr id="2" name="Picture 1" descr="share work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01"/>
            <a:ext cx="3432913" cy="4085166"/>
          </a:xfrm>
          <a:prstGeom prst="rect">
            <a:avLst/>
          </a:prstGeom>
        </p:spPr>
      </p:pic>
      <p:grpSp>
        <p:nvGrpSpPr>
          <p:cNvPr id="4" name="Group 3"/>
          <p:cNvGrpSpPr/>
          <p:nvPr/>
        </p:nvGrpSpPr>
        <p:grpSpPr>
          <a:xfrm>
            <a:off x="4052693" y="3601274"/>
            <a:ext cx="4863321" cy="506040"/>
            <a:chOff x="255736" y="879128"/>
            <a:chExt cx="8682724" cy="911685"/>
          </a:xfrm>
        </p:grpSpPr>
        <p:sp>
          <p:nvSpPr>
            <p:cNvPr id="5" name="Rectangle 4"/>
            <p:cNvSpPr/>
            <p:nvPr/>
          </p:nvSpPr>
          <p:spPr>
            <a:xfrm>
              <a:off x="255736"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39797"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421155"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070340"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651699"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300884"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882241" y="879128"/>
              <a:ext cx="1497883" cy="911685"/>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8531426" y="1334970"/>
              <a:ext cx="4070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13" name="Straight Connector 12"/>
          <p:cNvCxnSpPr/>
          <p:nvPr/>
        </p:nvCxnSpPr>
        <p:spPr>
          <a:xfrm>
            <a:off x="3432914" y="2243667"/>
            <a:ext cx="5711087" cy="13576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432914" y="2243667"/>
            <a:ext cx="619779" cy="1863646"/>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346671"/>
            <a:ext cx="9143999" cy="769437"/>
          </a:xfrm>
          <a:prstGeom prst="rect">
            <a:avLst/>
          </a:prstGeom>
          <a:noFill/>
        </p:spPr>
        <p:txBody>
          <a:bodyPr wrap="square" lIns="91435" tIns="45718" rIns="91435" bIns="45718" rtlCol="0">
            <a:spAutoFit/>
          </a:bodyPr>
          <a:lstStyle/>
          <a:p>
            <a:pPr algn="ctr"/>
            <a:r>
              <a:rPr lang="en-US" sz="4400" b="1" dirty="0"/>
              <a:t>Share to the Whole Group</a:t>
            </a:r>
          </a:p>
        </p:txBody>
      </p:sp>
    </p:spTree>
    <p:extLst>
      <p:ext uri="{BB962C8B-B14F-4D97-AF65-F5344CB8AC3E}">
        <p14:creationId xmlns:p14="http://schemas.microsoft.com/office/powerpoint/2010/main" val="2125571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
        <p:nvSpPr>
          <p:cNvPr id="3" name="TextBox 2"/>
          <p:cNvSpPr txBox="1"/>
          <p:nvPr/>
        </p:nvSpPr>
        <p:spPr>
          <a:xfrm>
            <a:off x="0" y="1723999"/>
            <a:ext cx="9143999" cy="2585323"/>
          </a:xfrm>
          <a:prstGeom prst="rect">
            <a:avLst/>
          </a:prstGeom>
          <a:noFill/>
        </p:spPr>
        <p:txBody>
          <a:bodyPr wrap="square" lIns="91435" tIns="45718" rIns="91435" bIns="45718" rtlCol="0">
            <a:spAutoFit/>
          </a:bodyPr>
          <a:lstStyle/>
          <a:p>
            <a:pPr algn="ctr"/>
            <a:r>
              <a:rPr lang="en-US" sz="5400" b="1" dirty="0"/>
              <a:t>Reflections</a:t>
            </a:r>
          </a:p>
          <a:p>
            <a:pPr algn="ctr"/>
            <a:r>
              <a:rPr lang="en-US" sz="5400" b="1" dirty="0"/>
              <a:t>and</a:t>
            </a:r>
          </a:p>
          <a:p>
            <a:pPr algn="ctr"/>
            <a:r>
              <a:rPr lang="en-US" sz="5400" b="1" dirty="0"/>
              <a:t>Questions</a:t>
            </a:r>
          </a:p>
        </p:txBody>
      </p:sp>
    </p:spTree>
    <p:extLst>
      <p:ext uri="{BB962C8B-B14F-4D97-AF65-F5344CB8AC3E}">
        <p14:creationId xmlns:p14="http://schemas.microsoft.com/office/powerpoint/2010/main" val="17437520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
        <p:nvSpPr>
          <p:cNvPr id="2" name="TextBox 1"/>
          <p:cNvSpPr txBox="1"/>
          <p:nvPr/>
        </p:nvSpPr>
        <p:spPr>
          <a:xfrm>
            <a:off x="1" y="0"/>
            <a:ext cx="9143999" cy="923330"/>
          </a:xfrm>
          <a:prstGeom prst="rect">
            <a:avLst/>
          </a:prstGeom>
          <a:noFill/>
        </p:spPr>
        <p:txBody>
          <a:bodyPr wrap="square" lIns="91435" tIns="45718" rIns="91435" bIns="45718" rtlCol="0">
            <a:spAutoFit/>
          </a:bodyPr>
          <a:lstStyle/>
          <a:p>
            <a:pPr algn="ctr"/>
            <a:r>
              <a:rPr lang="en-US" sz="5400" b="1" dirty="0"/>
              <a:t>NUA — RCSD Blog</a:t>
            </a:r>
          </a:p>
        </p:txBody>
      </p:sp>
      <p:pic>
        <p:nvPicPr>
          <p:cNvPr id="3" name="Picture 2" descr="blog redwood c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832" y="923331"/>
            <a:ext cx="5202767" cy="4801343"/>
          </a:xfrm>
          <a:prstGeom prst="rect">
            <a:avLst/>
          </a:prstGeom>
        </p:spPr>
      </p:pic>
      <p:sp>
        <p:nvSpPr>
          <p:cNvPr id="4" name="Rectangle 3"/>
          <p:cNvSpPr/>
          <p:nvPr/>
        </p:nvSpPr>
        <p:spPr>
          <a:xfrm>
            <a:off x="1" y="5942625"/>
            <a:ext cx="9143999" cy="646331"/>
          </a:xfrm>
          <a:prstGeom prst="rect">
            <a:avLst/>
          </a:prstGeom>
        </p:spPr>
        <p:txBody>
          <a:bodyPr wrap="square" lIns="91435" tIns="45718" rIns="91435" bIns="45718">
            <a:spAutoFit/>
          </a:bodyPr>
          <a:lstStyle/>
          <a:p>
            <a:pPr algn="ctr"/>
            <a:r>
              <a:rPr lang="en-US" sz="3600" b="1" dirty="0">
                <a:hlinkClick r:id="rId4"/>
              </a:rPr>
              <a:t>http://</a:t>
            </a:r>
            <a:r>
              <a:rPr lang="en-US" sz="3600" b="1" dirty="0" err="1">
                <a:hlinkClick r:id="rId4"/>
              </a:rPr>
              <a:t>redwoodcity.nuatc.org</a:t>
            </a:r>
            <a:r>
              <a:rPr lang="en-US" sz="3600" b="1" dirty="0">
                <a:hlinkClick r:id="rId4"/>
              </a:rPr>
              <a:t>/</a:t>
            </a:r>
            <a:endParaRPr lang="en-US" sz="3600" b="1" dirty="0"/>
          </a:p>
        </p:txBody>
      </p:sp>
    </p:spTree>
    <p:extLst>
      <p:ext uri="{BB962C8B-B14F-4D97-AF65-F5344CB8AC3E}">
        <p14:creationId xmlns:p14="http://schemas.microsoft.com/office/powerpoint/2010/main" val="38566574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
        <p:nvSpPr>
          <p:cNvPr id="2" name="TextBox 1"/>
          <p:cNvSpPr txBox="1"/>
          <p:nvPr/>
        </p:nvSpPr>
        <p:spPr>
          <a:xfrm>
            <a:off x="1" y="0"/>
            <a:ext cx="9143999" cy="923330"/>
          </a:xfrm>
          <a:prstGeom prst="rect">
            <a:avLst/>
          </a:prstGeom>
          <a:noFill/>
        </p:spPr>
        <p:txBody>
          <a:bodyPr wrap="square" lIns="91435" tIns="45718" rIns="91435" bIns="45718" rtlCol="0">
            <a:spAutoFit/>
          </a:bodyPr>
          <a:lstStyle/>
          <a:p>
            <a:pPr algn="ctr"/>
            <a:r>
              <a:rPr lang="en-US" sz="5400" b="1" dirty="0"/>
              <a:t>NUA — RCSD Blog</a:t>
            </a:r>
          </a:p>
        </p:txBody>
      </p:sp>
      <p:pic>
        <p:nvPicPr>
          <p:cNvPr id="3" name="Picture 2" descr="blog redwood c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8" y="1198497"/>
            <a:ext cx="4508502" cy="4160644"/>
          </a:xfrm>
          <a:prstGeom prst="rect">
            <a:avLst/>
          </a:prstGeom>
        </p:spPr>
      </p:pic>
      <p:sp>
        <p:nvSpPr>
          <p:cNvPr id="4" name="Rectangle 3"/>
          <p:cNvSpPr/>
          <p:nvPr/>
        </p:nvSpPr>
        <p:spPr>
          <a:xfrm>
            <a:off x="1" y="5942625"/>
            <a:ext cx="9143999" cy="646331"/>
          </a:xfrm>
          <a:prstGeom prst="rect">
            <a:avLst/>
          </a:prstGeom>
        </p:spPr>
        <p:txBody>
          <a:bodyPr wrap="square" lIns="91435" tIns="45718" rIns="91435" bIns="45718">
            <a:spAutoFit/>
          </a:bodyPr>
          <a:lstStyle/>
          <a:p>
            <a:pPr algn="ctr"/>
            <a:r>
              <a:rPr lang="en-US" sz="3600" b="1" dirty="0">
                <a:hlinkClick r:id="rId4"/>
              </a:rPr>
              <a:t>http://</a:t>
            </a:r>
            <a:r>
              <a:rPr lang="en-US" sz="3600" b="1" dirty="0" err="1">
                <a:hlinkClick r:id="rId4"/>
              </a:rPr>
              <a:t>redwoodcity.nuatc.org</a:t>
            </a:r>
            <a:r>
              <a:rPr lang="en-US" sz="3600" b="1" dirty="0">
                <a:hlinkClick r:id="rId4"/>
              </a:rPr>
              <a:t>/</a:t>
            </a:r>
            <a:endParaRPr lang="en-US" sz="3600" b="1" dirty="0"/>
          </a:p>
        </p:txBody>
      </p:sp>
      <p:sp>
        <p:nvSpPr>
          <p:cNvPr id="5" name="TextBox 4"/>
          <p:cNvSpPr txBox="1"/>
          <p:nvPr/>
        </p:nvSpPr>
        <p:spPr>
          <a:xfrm>
            <a:off x="5122334" y="1460500"/>
            <a:ext cx="3429144" cy="3330142"/>
          </a:xfrm>
          <a:prstGeom prst="rect">
            <a:avLst/>
          </a:prstGeom>
          <a:noFill/>
        </p:spPr>
        <p:txBody>
          <a:bodyPr wrap="none" lIns="91435" tIns="45718" rIns="91435" bIns="45718" rtlCol="0">
            <a:spAutoFit/>
          </a:bodyPr>
          <a:lstStyle/>
          <a:p>
            <a:pPr marL="285736" indent="-285736">
              <a:lnSpc>
                <a:spcPct val="110000"/>
              </a:lnSpc>
              <a:buFont typeface="Arial"/>
              <a:buChar char="•"/>
            </a:pPr>
            <a:r>
              <a:rPr lang="en-US" sz="4800" b="1" dirty="0"/>
              <a:t>Why?</a:t>
            </a:r>
          </a:p>
          <a:p>
            <a:pPr marL="285736" indent="-285736">
              <a:lnSpc>
                <a:spcPct val="110000"/>
              </a:lnSpc>
              <a:buFont typeface="Arial"/>
              <a:buChar char="•"/>
            </a:pPr>
            <a:r>
              <a:rPr lang="en-US" sz="4800" b="1" dirty="0"/>
              <a:t>Purpose?</a:t>
            </a:r>
          </a:p>
          <a:p>
            <a:pPr marL="285736" indent="-285736">
              <a:lnSpc>
                <a:spcPct val="110000"/>
              </a:lnSpc>
              <a:buFont typeface="Arial"/>
              <a:buChar char="•"/>
            </a:pPr>
            <a:r>
              <a:rPr lang="en-US" sz="4800" b="1" dirty="0"/>
              <a:t>For Whom?</a:t>
            </a:r>
          </a:p>
          <a:p>
            <a:pPr marL="285736" indent="-285736">
              <a:lnSpc>
                <a:spcPct val="110000"/>
              </a:lnSpc>
              <a:buFont typeface="Arial"/>
              <a:buChar char="•"/>
            </a:pPr>
            <a:r>
              <a:rPr lang="en-US" sz="4800" b="1" dirty="0"/>
              <a:t>Content?</a:t>
            </a:r>
          </a:p>
        </p:txBody>
      </p:sp>
    </p:spTree>
    <p:extLst>
      <p:ext uri="{BB962C8B-B14F-4D97-AF65-F5344CB8AC3E}">
        <p14:creationId xmlns:p14="http://schemas.microsoft.com/office/powerpoint/2010/main" val="27263477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9212" y="700200"/>
            <a:ext cx="5527588" cy="2148054"/>
          </a:xfrm>
          <a:prstGeom prst="rect">
            <a:avLst/>
          </a:prstGeom>
        </p:spPr>
        <p:txBody>
          <a:bodyPr wrap="square" lIns="64291" tIns="32146" rIns="64291" bIns="32146">
            <a:spAutoFit/>
          </a:bodyPr>
          <a:lstStyle/>
          <a:p>
            <a:pPr marL="803643" indent="-803643">
              <a:lnSpc>
                <a:spcPct val="110000"/>
              </a:lnSpc>
              <a:buFont typeface="Arial"/>
              <a:buChar char="•"/>
            </a:pPr>
            <a:r>
              <a:rPr lang="en-US" sz="6200" b="1" dirty="0" smtClean="0">
                <a:solidFill>
                  <a:srgbClr val="000000"/>
                </a:solidFill>
                <a:latin typeface="Calibri"/>
                <a:cs typeface="Calibri"/>
              </a:rPr>
              <a:t>Reflections</a:t>
            </a:r>
            <a:endParaRPr lang="en-US" sz="6200" b="1" dirty="0">
              <a:solidFill>
                <a:srgbClr val="000000"/>
              </a:solidFill>
              <a:latin typeface="Calibri"/>
              <a:cs typeface="Calibri"/>
            </a:endParaRPr>
          </a:p>
          <a:p>
            <a:pPr marL="803643" indent="-803643">
              <a:lnSpc>
                <a:spcPct val="110000"/>
              </a:lnSpc>
              <a:buFont typeface="Arial"/>
              <a:buChar char="•"/>
            </a:pPr>
            <a:r>
              <a:rPr lang="en-US" sz="6200" b="1" dirty="0" smtClean="0">
                <a:solidFill>
                  <a:srgbClr val="000000"/>
                </a:solidFill>
                <a:latin typeface="Calibri"/>
                <a:cs typeface="Calibri"/>
              </a:rPr>
              <a:t>Questions</a:t>
            </a:r>
            <a:endParaRPr lang="en-US" sz="6200" b="1" dirty="0">
              <a:solidFill>
                <a:srgbClr val="000000"/>
              </a:solidFill>
              <a:latin typeface="Calibri"/>
              <a:cs typeface="Calibri"/>
            </a:endParaRPr>
          </a:p>
        </p:txBody>
      </p:sp>
      <p:pic>
        <p:nvPicPr>
          <p:cNvPr id="4" name="Picture 3" descr="pedagogy of confiden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97667" cy="3672246"/>
          </a:xfrm>
          <a:prstGeom prst="rect">
            <a:avLst/>
          </a:prstGeom>
        </p:spPr>
      </p:pic>
      <p:pic>
        <p:nvPicPr>
          <p:cNvPr id="7" name="Picture 6" descr="Cover_Critical_Thinking_Guide_RSP_NUA_RedwoodC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7841"/>
            <a:ext cx="2497667" cy="3232275"/>
          </a:xfrm>
          <a:prstGeom prst="rect">
            <a:avLst/>
          </a:prstGeom>
        </p:spPr>
      </p:pic>
      <p:pic>
        <p:nvPicPr>
          <p:cNvPr id="8" name="Picture 7" descr="stefanie pf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9976" y="4122443"/>
            <a:ext cx="3671691" cy="2733900"/>
          </a:xfrm>
          <a:prstGeom prst="rect">
            <a:avLst/>
          </a:prstGeom>
        </p:spPr>
      </p:pic>
      <p:pic>
        <p:nvPicPr>
          <p:cNvPr id="9" name="Picture 8" descr="NUA-m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Tree>
    <p:extLst>
      <p:ext uri="{BB962C8B-B14F-4D97-AF65-F5344CB8AC3E}">
        <p14:creationId xmlns:p14="http://schemas.microsoft.com/office/powerpoint/2010/main" val="251305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19" y="1308458"/>
            <a:ext cx="8422257" cy="4098719"/>
          </a:xfrm>
          <a:prstGeom prst="rect">
            <a:avLst/>
          </a:prstGeom>
        </p:spPr>
        <p:txBody>
          <a:bodyPr wrap="square" lIns="64291" tIns="32146" rIns="64291" bIns="32146">
            <a:spAutoFit/>
          </a:bodyPr>
          <a:lstStyle/>
          <a:p>
            <a:pPr algn="ctr">
              <a:lnSpc>
                <a:spcPct val="140000"/>
              </a:lnSpc>
            </a:pPr>
            <a:r>
              <a:rPr lang="en-US" sz="11200" b="1" dirty="0">
                <a:solidFill>
                  <a:srgbClr val="0D0D0D"/>
                </a:solidFill>
                <a:latin typeface="Calibri"/>
                <a:cs typeface="Calibri"/>
              </a:rPr>
              <a:t>Thank You</a:t>
            </a:r>
          </a:p>
          <a:p>
            <a:pPr algn="ctr">
              <a:lnSpc>
                <a:spcPct val="140000"/>
              </a:lnSpc>
            </a:pPr>
            <a:r>
              <a:rPr lang="en-US" sz="2500" b="1" dirty="0" err="1">
                <a:solidFill>
                  <a:srgbClr val="0D0D0D"/>
                </a:solidFill>
                <a:latin typeface="Calibri"/>
                <a:cs typeface="Calibri"/>
              </a:rPr>
              <a:t>robert@eggplant.org</a:t>
            </a:r>
            <a:endParaRPr lang="en-US" sz="2500" b="1" dirty="0">
              <a:solidFill>
                <a:srgbClr val="0D0D0D"/>
              </a:solidFill>
              <a:latin typeface="Calibri"/>
              <a:cs typeface="Calibri"/>
            </a:endParaRPr>
          </a:p>
          <a:p>
            <a:pPr algn="ctr">
              <a:lnSpc>
                <a:spcPct val="140000"/>
              </a:lnSpc>
            </a:pPr>
            <a:r>
              <a:rPr lang="en-US" sz="2500" b="1" dirty="0" err="1">
                <a:solidFill>
                  <a:srgbClr val="0D0D0D"/>
                </a:solidFill>
                <a:latin typeface="Calibri"/>
                <a:cs typeface="Calibri"/>
              </a:rPr>
              <a:t>www.eggplant.org</a:t>
            </a:r>
            <a:endParaRPr lang="en-US" sz="2500" b="1" dirty="0">
              <a:solidFill>
                <a:srgbClr val="0D0D0D"/>
              </a:solidFill>
              <a:latin typeface="Calibri"/>
              <a:cs typeface="Calibri"/>
            </a:endParaRPr>
          </a:p>
          <a:p>
            <a:pPr algn="ctr">
              <a:lnSpc>
                <a:spcPct val="140000"/>
              </a:lnSpc>
            </a:pPr>
            <a:r>
              <a:rPr lang="en-US" sz="2500" b="1" dirty="0" err="1">
                <a:solidFill>
                  <a:srgbClr val="0D0D0D"/>
                </a:solidFill>
                <a:latin typeface="Calibri"/>
                <a:cs typeface="Calibri"/>
              </a:rPr>
              <a:t>www.nuatc.org</a:t>
            </a:r>
            <a:endParaRPr lang="en-US" sz="2500" b="1" dirty="0">
              <a:solidFill>
                <a:srgbClr val="0D0D0D"/>
              </a:solidFill>
              <a:latin typeface="Calibri"/>
              <a:cs typeface="Calibri"/>
            </a:endParaRPr>
          </a:p>
        </p:txBody>
      </p:sp>
      <p:pic>
        <p:nvPicPr>
          <p:cNvPr id="4" name="Picture 3" descr="rcsd-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299" y="214954"/>
            <a:ext cx="3242637" cy="766670"/>
          </a:xfrm>
          <a:prstGeom prst="rect">
            <a:avLst/>
          </a:prstGeom>
        </p:spPr>
      </p:pic>
      <p:pic>
        <p:nvPicPr>
          <p:cNvPr id="5" name="Picture 4" descr="NUA-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69" y="-20850"/>
            <a:ext cx="2982516" cy="1000125"/>
          </a:xfrm>
          <a:prstGeom prst="rect">
            <a:avLst/>
          </a:prstGeom>
        </p:spPr>
      </p:pic>
      <p:sp>
        <p:nvSpPr>
          <p:cNvPr id="6" name="Slide Number Placeholder 5"/>
          <p:cNvSpPr>
            <a:spLocks noGrp="1"/>
          </p:cNvSpPr>
          <p:nvPr>
            <p:ph type="sldNum" sz="quarter" idx="12"/>
          </p:nvPr>
        </p:nvSpPr>
        <p:spPr/>
        <p:txBody>
          <a:bodyPr/>
          <a:lstStyle/>
          <a:p>
            <a:fld id="{86CB4B4D-7CA3-9044-876B-883B54F8677D}" type="slidenum">
              <a:rPr lang="uk-UA" smtClean="0"/>
              <a:t>19</a:t>
            </a:fld>
            <a:endParaRPr lang="uk-UA"/>
          </a:p>
        </p:txBody>
      </p:sp>
    </p:spTree>
    <p:extLst>
      <p:ext uri="{BB962C8B-B14F-4D97-AF65-F5344CB8AC3E}">
        <p14:creationId xmlns:p14="http://schemas.microsoft.com/office/powerpoint/2010/main" val="65470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7942" y="835124"/>
            <a:ext cx="2838226" cy="461661"/>
          </a:xfrm>
          <a:prstGeom prst="rect">
            <a:avLst/>
          </a:prstGeom>
          <a:noFill/>
        </p:spPr>
        <p:txBody>
          <a:bodyPr wrap="square" lIns="91435" tIns="45718" rIns="91435" bIns="45718" rtlCol="0">
            <a:spAutoFit/>
          </a:bodyPr>
          <a:lstStyle/>
          <a:p>
            <a:pPr algn="ctr"/>
            <a:r>
              <a:rPr lang="en-US" sz="2400" b="1" dirty="0" smtClean="0"/>
              <a:t>Overview</a:t>
            </a:r>
            <a:endParaRPr lang="en-US" sz="2400" b="1" dirty="0"/>
          </a:p>
        </p:txBody>
      </p:sp>
      <p:sp>
        <p:nvSpPr>
          <p:cNvPr id="4" name="Rectangle 3"/>
          <p:cNvSpPr/>
          <p:nvPr/>
        </p:nvSpPr>
        <p:spPr>
          <a:xfrm>
            <a:off x="831399" y="2570605"/>
            <a:ext cx="2838226" cy="1756834"/>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5" tIns="45718" rIns="91435" bIns="45718" spcCol="0" rtlCol="0" anchor="ctr"/>
          <a:lstStyle/>
          <a:p>
            <a:pPr algn="ctr"/>
            <a:endParaRPr lang="en-US"/>
          </a:p>
        </p:txBody>
      </p:sp>
      <p:cxnSp>
        <p:nvCxnSpPr>
          <p:cNvPr id="7" name="Straight Arrow Connector 6"/>
          <p:cNvCxnSpPr/>
          <p:nvPr/>
        </p:nvCxnSpPr>
        <p:spPr>
          <a:xfrm>
            <a:off x="3832917" y="3449019"/>
            <a:ext cx="77125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934489" y="2570605"/>
            <a:ext cx="2838226" cy="1756834"/>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5" tIns="45718" rIns="91435" bIns="45718" spcCol="0" rtlCol="0" anchor="ctr"/>
          <a:lstStyle/>
          <a:p>
            <a:pPr algn="ctr"/>
            <a:endParaRPr lang="en-US"/>
          </a:p>
        </p:txBody>
      </p:sp>
      <p:sp>
        <p:nvSpPr>
          <p:cNvPr id="17" name="TextBox 16"/>
          <p:cNvSpPr txBox="1"/>
          <p:nvPr/>
        </p:nvSpPr>
        <p:spPr>
          <a:xfrm>
            <a:off x="831399" y="3033522"/>
            <a:ext cx="2838226" cy="830993"/>
          </a:xfrm>
          <a:prstGeom prst="rect">
            <a:avLst/>
          </a:prstGeom>
          <a:noFill/>
        </p:spPr>
        <p:txBody>
          <a:bodyPr wrap="square" lIns="91435" tIns="45718" rIns="91435" bIns="45718" rtlCol="0">
            <a:spAutoFit/>
          </a:bodyPr>
          <a:lstStyle/>
          <a:p>
            <a:pPr algn="ctr"/>
            <a:r>
              <a:rPr lang="en-US" sz="2400" b="1" dirty="0" smtClean="0"/>
              <a:t>Creating Our</a:t>
            </a:r>
          </a:p>
          <a:p>
            <a:pPr algn="ctr"/>
            <a:r>
              <a:rPr lang="en-US" sz="2400" b="1" dirty="0" smtClean="0"/>
              <a:t>Virtual PD</a:t>
            </a:r>
            <a:endParaRPr lang="en-US" sz="2400" b="1" dirty="0"/>
          </a:p>
        </p:txBody>
      </p:sp>
      <p:sp>
        <p:nvSpPr>
          <p:cNvPr id="20" name="TextBox 19"/>
          <p:cNvSpPr txBox="1"/>
          <p:nvPr/>
        </p:nvSpPr>
        <p:spPr>
          <a:xfrm>
            <a:off x="5023650" y="3033522"/>
            <a:ext cx="2645607" cy="830993"/>
          </a:xfrm>
          <a:prstGeom prst="rect">
            <a:avLst/>
          </a:prstGeom>
          <a:noFill/>
        </p:spPr>
        <p:txBody>
          <a:bodyPr wrap="square" lIns="91435" tIns="45718" rIns="91435" bIns="45718" rtlCol="0">
            <a:spAutoFit/>
          </a:bodyPr>
          <a:lstStyle/>
          <a:p>
            <a:pPr algn="ctr"/>
            <a:r>
              <a:rPr lang="en-US" sz="2400" b="1" dirty="0" smtClean="0"/>
              <a:t>Blog and</a:t>
            </a:r>
          </a:p>
          <a:p>
            <a:pPr algn="ctr"/>
            <a:r>
              <a:rPr lang="en-US" sz="2400" b="1" dirty="0" smtClean="0"/>
              <a:t>Reflection</a:t>
            </a:r>
            <a:endParaRPr lang="en-US" sz="2400" b="1" dirty="0"/>
          </a:p>
        </p:txBody>
      </p:sp>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pic>
        <p:nvPicPr>
          <p:cNvPr id="23" name="Picture 22" descr="pedagogy of confidenc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82" y="5439832"/>
            <a:ext cx="935519" cy="1375465"/>
          </a:xfrm>
          <a:prstGeom prst="rect">
            <a:avLst/>
          </a:prstGeom>
        </p:spPr>
      </p:pic>
      <p:pic>
        <p:nvPicPr>
          <p:cNvPr id="24" name="Picture 23" descr="Cover_Critical_Thinking_Guide_RSP_NUA_RedwoodCi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786" y="5439370"/>
            <a:ext cx="1045864" cy="1353471"/>
          </a:xfrm>
          <a:prstGeom prst="rect">
            <a:avLst/>
          </a:prstGeom>
        </p:spPr>
      </p:pic>
      <p:pic>
        <p:nvPicPr>
          <p:cNvPr id="25" name="Picture 24" descr="stefanie pf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811" y="5439832"/>
            <a:ext cx="1847283" cy="1375466"/>
          </a:xfrm>
          <a:prstGeom prst="rect">
            <a:avLst/>
          </a:prstGeom>
        </p:spPr>
      </p:pic>
      <p:sp>
        <p:nvSpPr>
          <p:cNvPr id="28" name="Rectangle 27"/>
          <p:cNvSpPr/>
          <p:nvPr/>
        </p:nvSpPr>
        <p:spPr>
          <a:xfrm>
            <a:off x="727942" y="187541"/>
            <a:ext cx="2838226" cy="1756834"/>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5" tIns="45718" rIns="91435" bIns="45718" spcCol="0" rtlCol="0" anchor="ctr"/>
          <a:lstStyle/>
          <a:p>
            <a:pPr algn="ctr"/>
            <a:endParaRPr lang="en-US"/>
          </a:p>
        </p:txBody>
      </p:sp>
      <p:cxnSp>
        <p:nvCxnSpPr>
          <p:cNvPr id="29" name="Straight Arrow Connector 28"/>
          <p:cNvCxnSpPr/>
          <p:nvPr/>
        </p:nvCxnSpPr>
        <p:spPr>
          <a:xfrm>
            <a:off x="3729460" y="1065955"/>
            <a:ext cx="77125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831032" y="187541"/>
            <a:ext cx="2838226" cy="1756834"/>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5" tIns="45718" rIns="91435" bIns="45718" spcCol="0" rtlCol="0" anchor="ctr"/>
          <a:lstStyle/>
          <a:p>
            <a:pPr algn="ctr"/>
            <a:endParaRPr lang="en-US"/>
          </a:p>
        </p:txBody>
      </p:sp>
      <p:cxnSp>
        <p:nvCxnSpPr>
          <p:cNvPr id="33" name="Straight Arrow Connector 32"/>
          <p:cNvCxnSpPr/>
          <p:nvPr/>
        </p:nvCxnSpPr>
        <p:spPr>
          <a:xfrm flipH="1">
            <a:off x="2286000" y="1944375"/>
            <a:ext cx="5383258" cy="46862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831032" y="465791"/>
            <a:ext cx="2838226" cy="1200328"/>
          </a:xfrm>
          <a:prstGeom prst="rect">
            <a:avLst/>
          </a:prstGeom>
        </p:spPr>
        <p:txBody>
          <a:bodyPr wrap="square">
            <a:spAutoFit/>
          </a:bodyPr>
          <a:lstStyle/>
          <a:p>
            <a:pPr lvl="0" algn="ctr"/>
            <a:r>
              <a:rPr lang="en-US" sz="2400" b="1" dirty="0">
                <a:solidFill>
                  <a:prstClr val="black"/>
                </a:solidFill>
              </a:rPr>
              <a:t>Virtual PD</a:t>
            </a:r>
          </a:p>
          <a:p>
            <a:pPr lvl="0" algn="ctr"/>
            <a:r>
              <a:rPr lang="en-US" sz="2400" b="1" dirty="0">
                <a:solidFill>
                  <a:prstClr val="black"/>
                </a:solidFill>
              </a:rPr>
              <a:t>Watching </a:t>
            </a:r>
          </a:p>
          <a:p>
            <a:pPr lvl="0" algn="ctr"/>
            <a:r>
              <a:rPr lang="en-US" sz="2400" b="1" dirty="0">
                <a:solidFill>
                  <a:prstClr val="black"/>
                </a:solidFill>
              </a:rPr>
              <a:t>&amp; Doing</a:t>
            </a:r>
          </a:p>
        </p:txBody>
      </p:sp>
    </p:spTree>
    <p:extLst>
      <p:ext uri="{BB962C8B-B14F-4D97-AF65-F5344CB8AC3E}">
        <p14:creationId xmlns:p14="http://schemas.microsoft.com/office/powerpoint/2010/main" val="18099301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pic>
        <p:nvPicPr>
          <p:cNvPr id="2" name="Picture 1" descr="pedagogical flow ma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5908"/>
            <a:ext cx="9144000" cy="2532185"/>
          </a:xfrm>
          <a:prstGeom prst="rect">
            <a:avLst/>
          </a:prstGeom>
        </p:spPr>
      </p:pic>
      <p:sp>
        <p:nvSpPr>
          <p:cNvPr id="4" name="TextBox 3"/>
          <p:cNvSpPr txBox="1"/>
          <p:nvPr/>
        </p:nvSpPr>
        <p:spPr>
          <a:xfrm>
            <a:off x="825500" y="455030"/>
            <a:ext cx="8318500" cy="2492986"/>
          </a:xfrm>
          <a:prstGeom prst="rect">
            <a:avLst/>
          </a:prstGeom>
          <a:noFill/>
        </p:spPr>
        <p:txBody>
          <a:bodyPr wrap="square" lIns="91435" tIns="45718" rIns="91435" bIns="45718" rtlCol="0">
            <a:spAutoFit/>
          </a:bodyPr>
          <a:lstStyle/>
          <a:p>
            <a:r>
              <a:rPr lang="en-US" sz="2800" b="1" dirty="0"/>
              <a:t>Keep the Pedagogical Flow Map in Mind:</a:t>
            </a:r>
          </a:p>
          <a:p>
            <a:r>
              <a:rPr lang="en-US" sz="3200" dirty="0"/>
              <a:t>—watching today</a:t>
            </a:r>
          </a:p>
          <a:p>
            <a:r>
              <a:rPr lang="en-US" sz="3200" dirty="0"/>
              <a:t>—creating for students</a:t>
            </a:r>
          </a:p>
          <a:p>
            <a:r>
              <a:rPr lang="en-US" sz="3200" dirty="0"/>
              <a:t>—modeling for teachers</a:t>
            </a:r>
          </a:p>
          <a:p>
            <a:r>
              <a:rPr lang="en-US" sz="3200" dirty="0"/>
              <a:t>—creating examples</a:t>
            </a:r>
          </a:p>
        </p:txBody>
      </p:sp>
    </p:spTree>
    <p:extLst>
      <p:ext uri="{BB962C8B-B14F-4D97-AF65-F5344CB8AC3E}">
        <p14:creationId xmlns:p14="http://schemas.microsoft.com/office/powerpoint/2010/main" val="34506627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b="1" dirty="0" smtClean="0"/>
              <a:t>Key Word Prediction</a:t>
            </a:r>
            <a:endParaRPr lang="en-US" b="1" dirty="0"/>
          </a:p>
        </p:txBody>
      </p:sp>
      <p:sp>
        <p:nvSpPr>
          <p:cNvPr id="4" name="TextBox 3"/>
          <p:cNvSpPr txBox="1"/>
          <p:nvPr/>
        </p:nvSpPr>
        <p:spPr>
          <a:xfrm>
            <a:off x="1037166" y="2116666"/>
            <a:ext cx="1689435" cy="461665"/>
          </a:xfrm>
          <a:prstGeom prst="rect">
            <a:avLst/>
          </a:prstGeom>
          <a:noFill/>
        </p:spPr>
        <p:txBody>
          <a:bodyPr wrap="none" rtlCol="0">
            <a:spAutoFit/>
          </a:bodyPr>
          <a:lstStyle/>
          <a:p>
            <a:r>
              <a:rPr lang="en-US" sz="2400" b="1" dirty="0" smtClean="0"/>
              <a:t>coronavirus</a:t>
            </a:r>
            <a:endParaRPr lang="en-US" sz="2400" b="1" dirty="0"/>
          </a:p>
        </p:txBody>
      </p:sp>
      <p:sp>
        <p:nvSpPr>
          <p:cNvPr id="5" name="TextBox 4"/>
          <p:cNvSpPr txBox="1"/>
          <p:nvPr/>
        </p:nvSpPr>
        <p:spPr>
          <a:xfrm>
            <a:off x="1578280" y="4739331"/>
            <a:ext cx="1148321" cy="461665"/>
          </a:xfrm>
          <a:prstGeom prst="rect">
            <a:avLst/>
          </a:prstGeom>
          <a:noFill/>
        </p:spPr>
        <p:txBody>
          <a:bodyPr wrap="none" rtlCol="0">
            <a:spAutoFit/>
          </a:bodyPr>
          <a:lstStyle/>
          <a:p>
            <a:r>
              <a:rPr lang="en-US" sz="2400" b="1" dirty="0" smtClean="0"/>
              <a:t>vaccine </a:t>
            </a:r>
            <a:endParaRPr lang="en-US" sz="2400" b="1" dirty="0"/>
          </a:p>
        </p:txBody>
      </p:sp>
      <p:sp>
        <p:nvSpPr>
          <p:cNvPr id="6" name="TextBox 5"/>
          <p:cNvSpPr txBox="1"/>
          <p:nvPr/>
        </p:nvSpPr>
        <p:spPr>
          <a:xfrm>
            <a:off x="4360332" y="2158999"/>
            <a:ext cx="1395334" cy="461665"/>
          </a:xfrm>
          <a:prstGeom prst="rect">
            <a:avLst/>
          </a:prstGeom>
          <a:noFill/>
        </p:spPr>
        <p:txBody>
          <a:bodyPr wrap="none" rtlCol="0">
            <a:spAutoFit/>
          </a:bodyPr>
          <a:lstStyle/>
          <a:p>
            <a:r>
              <a:rPr lang="en-US" sz="2400" b="1" dirty="0" smtClean="0"/>
              <a:t>COVID 19</a:t>
            </a:r>
            <a:endParaRPr lang="en-US" sz="2400" b="1" dirty="0"/>
          </a:p>
        </p:txBody>
      </p:sp>
      <p:sp>
        <p:nvSpPr>
          <p:cNvPr id="7" name="TextBox 6"/>
          <p:cNvSpPr txBox="1"/>
          <p:nvPr/>
        </p:nvSpPr>
        <p:spPr>
          <a:xfrm>
            <a:off x="5841999" y="3801995"/>
            <a:ext cx="2277186" cy="461665"/>
          </a:xfrm>
          <a:prstGeom prst="rect">
            <a:avLst/>
          </a:prstGeom>
          <a:noFill/>
        </p:spPr>
        <p:txBody>
          <a:bodyPr wrap="none" rtlCol="0">
            <a:spAutoFit/>
          </a:bodyPr>
          <a:lstStyle/>
          <a:p>
            <a:r>
              <a:rPr lang="en-US" sz="2400" b="1" dirty="0" smtClean="0"/>
              <a:t>social distancing</a:t>
            </a:r>
            <a:endParaRPr lang="en-US" sz="2400" b="1" dirty="0"/>
          </a:p>
        </p:txBody>
      </p:sp>
      <p:sp>
        <p:nvSpPr>
          <p:cNvPr id="8" name="TextBox 7"/>
          <p:cNvSpPr txBox="1"/>
          <p:nvPr/>
        </p:nvSpPr>
        <p:spPr>
          <a:xfrm>
            <a:off x="4910665" y="3092333"/>
            <a:ext cx="522799" cy="461665"/>
          </a:xfrm>
          <a:prstGeom prst="rect">
            <a:avLst/>
          </a:prstGeom>
          <a:noFill/>
        </p:spPr>
        <p:txBody>
          <a:bodyPr wrap="none" rtlCol="0">
            <a:spAutoFit/>
          </a:bodyPr>
          <a:lstStyle/>
          <a:p>
            <a:r>
              <a:rPr lang="en-US" sz="2400" b="1" dirty="0" smtClean="0"/>
              <a:t>flu</a:t>
            </a:r>
            <a:endParaRPr lang="en-US" sz="2400" b="1" dirty="0"/>
          </a:p>
        </p:txBody>
      </p:sp>
      <p:sp>
        <p:nvSpPr>
          <p:cNvPr id="9" name="TextBox 8"/>
          <p:cNvSpPr txBox="1"/>
          <p:nvPr/>
        </p:nvSpPr>
        <p:spPr>
          <a:xfrm>
            <a:off x="1037166" y="3361496"/>
            <a:ext cx="1527882" cy="461665"/>
          </a:xfrm>
          <a:prstGeom prst="rect">
            <a:avLst/>
          </a:prstGeom>
          <a:noFill/>
        </p:spPr>
        <p:txBody>
          <a:bodyPr wrap="none" rtlCol="0">
            <a:spAutoFit/>
          </a:bodyPr>
          <a:lstStyle/>
          <a:p>
            <a:r>
              <a:rPr lang="en-US" sz="2400" b="1" dirty="0" smtClean="0"/>
              <a:t>pathogens</a:t>
            </a:r>
            <a:endParaRPr lang="en-US" sz="2400" b="1" dirty="0"/>
          </a:p>
        </p:txBody>
      </p:sp>
      <p:sp>
        <p:nvSpPr>
          <p:cNvPr id="10" name="TextBox 9"/>
          <p:cNvSpPr txBox="1"/>
          <p:nvPr/>
        </p:nvSpPr>
        <p:spPr>
          <a:xfrm>
            <a:off x="4246190" y="4970163"/>
            <a:ext cx="1595809" cy="461665"/>
          </a:xfrm>
          <a:prstGeom prst="rect">
            <a:avLst/>
          </a:prstGeom>
          <a:noFill/>
        </p:spPr>
        <p:txBody>
          <a:bodyPr wrap="none" rtlCol="0">
            <a:spAutoFit/>
          </a:bodyPr>
          <a:lstStyle/>
          <a:p>
            <a:r>
              <a:rPr lang="en-US" sz="2400" b="1" dirty="0" smtClean="0"/>
              <a:t>quarantine</a:t>
            </a:r>
            <a:endParaRPr lang="en-US" sz="2400" b="1" dirty="0"/>
          </a:p>
        </p:txBody>
      </p:sp>
      <p:sp>
        <p:nvSpPr>
          <p:cNvPr id="11" name="TextBox 10"/>
          <p:cNvSpPr txBox="1"/>
          <p:nvPr/>
        </p:nvSpPr>
        <p:spPr>
          <a:xfrm>
            <a:off x="3314856" y="3823161"/>
            <a:ext cx="1118966" cy="461665"/>
          </a:xfrm>
          <a:prstGeom prst="rect">
            <a:avLst/>
          </a:prstGeom>
          <a:noFill/>
        </p:spPr>
        <p:txBody>
          <a:bodyPr wrap="none" rtlCol="0">
            <a:spAutoFit/>
          </a:bodyPr>
          <a:lstStyle/>
          <a:p>
            <a:r>
              <a:rPr lang="en-US" sz="2400" b="1" dirty="0" smtClean="0"/>
              <a:t>impose</a:t>
            </a:r>
            <a:endParaRPr lang="en-US" sz="2400" b="1" dirty="0"/>
          </a:p>
        </p:txBody>
      </p:sp>
      <p:sp>
        <p:nvSpPr>
          <p:cNvPr id="12" name="TextBox 11"/>
          <p:cNvSpPr txBox="1"/>
          <p:nvPr/>
        </p:nvSpPr>
        <p:spPr>
          <a:xfrm>
            <a:off x="6722689" y="4773659"/>
            <a:ext cx="1288935" cy="461665"/>
          </a:xfrm>
          <a:prstGeom prst="rect">
            <a:avLst/>
          </a:prstGeom>
          <a:noFill/>
        </p:spPr>
        <p:txBody>
          <a:bodyPr wrap="none" rtlCol="0">
            <a:spAutoFit/>
          </a:bodyPr>
          <a:lstStyle/>
          <a:p>
            <a:r>
              <a:rPr lang="en-US" sz="2400" b="1" dirty="0" smtClean="0"/>
              <a:t>isolation </a:t>
            </a:r>
            <a:endParaRPr lang="en-US" sz="2400" b="1" dirty="0"/>
          </a:p>
        </p:txBody>
      </p:sp>
      <p:sp>
        <p:nvSpPr>
          <p:cNvPr id="13" name="TextBox 12"/>
          <p:cNvSpPr txBox="1"/>
          <p:nvPr/>
        </p:nvSpPr>
        <p:spPr>
          <a:xfrm>
            <a:off x="6409614" y="2676159"/>
            <a:ext cx="964326" cy="461665"/>
          </a:xfrm>
          <a:prstGeom prst="rect">
            <a:avLst/>
          </a:prstGeom>
          <a:noFill/>
        </p:spPr>
        <p:txBody>
          <a:bodyPr wrap="none" rtlCol="0">
            <a:spAutoFit/>
          </a:bodyPr>
          <a:lstStyle/>
          <a:p>
            <a:r>
              <a:rPr lang="en-US" sz="2400" b="1" dirty="0" smtClean="0"/>
              <a:t>global</a:t>
            </a:r>
            <a:endParaRPr lang="en-US" sz="2400" b="1" dirty="0"/>
          </a:p>
        </p:txBody>
      </p:sp>
    </p:spTree>
    <p:extLst>
      <p:ext uri="{BB962C8B-B14F-4D97-AF65-F5344CB8AC3E}">
        <p14:creationId xmlns:p14="http://schemas.microsoft.com/office/powerpoint/2010/main" val="220508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BF2FD-B954-B849-BB04-5D295C42D130}"/>
              </a:ext>
            </a:extLst>
          </p:cNvPr>
          <p:cNvSpPr>
            <a:spLocks noGrp="1"/>
          </p:cNvSpPr>
          <p:nvPr>
            <p:ph type="ctrTitle"/>
          </p:nvPr>
        </p:nvSpPr>
        <p:spPr>
          <a:xfrm>
            <a:off x="685800" y="2130426"/>
            <a:ext cx="8458200" cy="1470025"/>
          </a:xfrm>
        </p:spPr>
        <p:txBody>
          <a:bodyPr>
            <a:noAutofit/>
          </a:bodyPr>
          <a:lstStyle/>
          <a:p>
            <a:pPr algn="l"/>
            <a:r>
              <a:rPr lang="en-US" sz="3200" b="1" dirty="0">
                <a:solidFill>
                  <a:srgbClr val="00B050"/>
                </a:solidFill>
              </a:rPr>
              <a:t>Coronavirus</a:t>
            </a:r>
            <a:r>
              <a:rPr lang="en-US" sz="3200" dirty="0"/>
              <a:t> is any group of RNA </a:t>
            </a:r>
            <a:r>
              <a:rPr lang="en-US" sz="3200"/>
              <a:t>viruses </a:t>
            </a:r>
            <a:r>
              <a:rPr lang="en-US" sz="3200" smtClean="0"/>
              <a:t/>
            </a:r>
            <a:br>
              <a:rPr lang="en-US" sz="3200" smtClean="0"/>
            </a:br>
            <a:r>
              <a:rPr lang="en-US" sz="3200" smtClean="0"/>
              <a:t>that </a:t>
            </a:r>
            <a:r>
              <a:rPr lang="en-US" sz="3200" dirty="0"/>
              <a:t>cause a variety of diseases in </a:t>
            </a:r>
            <a:r>
              <a:rPr lang="en-US" sz="3200" dirty="0" smtClean="0"/>
              <a:t/>
            </a:r>
            <a:br>
              <a:rPr lang="en-US" sz="3200" dirty="0" smtClean="0"/>
            </a:br>
            <a:r>
              <a:rPr lang="en-US" sz="3200" dirty="0" smtClean="0"/>
              <a:t>humans </a:t>
            </a:r>
            <a:r>
              <a:rPr lang="en-US" sz="3200" dirty="0"/>
              <a:t>and other animals. </a:t>
            </a:r>
          </a:p>
        </p:txBody>
      </p:sp>
      <p:sp>
        <p:nvSpPr>
          <p:cNvPr id="3" name="Subtitle 2">
            <a:extLst>
              <a:ext uri="{FF2B5EF4-FFF2-40B4-BE49-F238E27FC236}">
                <a16:creationId xmlns="" xmlns:a16="http://schemas.microsoft.com/office/drawing/2014/main" id="{FC1B2C50-07BA-B041-8E6F-B30970D25666}"/>
              </a:ext>
            </a:extLst>
          </p:cNvPr>
          <p:cNvSpPr>
            <a:spLocks noGrp="1"/>
          </p:cNvSpPr>
          <p:nvPr>
            <p:ph type="subTitle" idx="1"/>
          </p:nvPr>
        </p:nvSpPr>
        <p:spPr>
          <a:xfrm>
            <a:off x="1142999" y="3992331"/>
            <a:ext cx="10308167" cy="1655762"/>
          </a:xfrm>
        </p:spPr>
        <p:txBody>
          <a:bodyPr>
            <a:normAutofit lnSpcReduction="10000"/>
          </a:bodyPr>
          <a:lstStyle/>
          <a:p>
            <a:pPr algn="l"/>
            <a:r>
              <a:rPr lang="en-US" dirty="0"/>
              <a:t>To avoid the </a:t>
            </a:r>
            <a:r>
              <a:rPr lang="en-US" dirty="0">
                <a:solidFill>
                  <a:srgbClr val="00B050"/>
                </a:solidFill>
              </a:rPr>
              <a:t>Coronavirus</a:t>
            </a:r>
            <a:r>
              <a:rPr lang="en-US" dirty="0"/>
              <a:t>, remember </a:t>
            </a:r>
            <a:r>
              <a:rPr lang="en-US" dirty="0" smtClean="0"/>
              <a:t>to</a:t>
            </a:r>
          </a:p>
          <a:p>
            <a:pPr algn="l"/>
            <a:r>
              <a:rPr lang="en-US" dirty="0" smtClean="0"/>
              <a:t> </a:t>
            </a:r>
            <a:r>
              <a:rPr lang="en-US" dirty="0"/>
              <a:t>wash your hands regularly and </a:t>
            </a:r>
            <a:r>
              <a:rPr lang="en-US" dirty="0" smtClean="0"/>
              <a:t>avoid</a:t>
            </a:r>
          </a:p>
          <a:p>
            <a:pPr algn="l"/>
            <a:r>
              <a:rPr lang="en-US" dirty="0" smtClean="0"/>
              <a:t> </a:t>
            </a:r>
            <a:r>
              <a:rPr lang="en-US" dirty="0"/>
              <a:t>touching your face. </a:t>
            </a:r>
          </a:p>
        </p:txBody>
      </p:sp>
    </p:spTree>
    <p:extLst>
      <p:ext uri="{BB962C8B-B14F-4D97-AF65-F5344CB8AC3E}">
        <p14:creationId xmlns:p14="http://schemas.microsoft.com/office/powerpoint/2010/main" val="240778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783" y="544379"/>
            <a:ext cx="7904728" cy="5632310"/>
          </a:xfrm>
          <a:prstGeom prst="rect">
            <a:avLst/>
          </a:prstGeom>
          <a:noFill/>
        </p:spPr>
        <p:txBody>
          <a:bodyPr wrap="none" lIns="91435" tIns="45718" rIns="91435" bIns="45718" rtlCol="0">
            <a:spAutoFit/>
          </a:bodyPr>
          <a:lstStyle/>
          <a:p>
            <a:r>
              <a:rPr lang="en-US" sz="2400" b="1" dirty="0"/>
              <a:t>Priming</a:t>
            </a:r>
          </a:p>
          <a:p>
            <a:pPr marL="342882" indent="-342882">
              <a:buFont typeface="Arial"/>
              <a:buChar char="•"/>
            </a:pPr>
            <a:r>
              <a:rPr lang="en-US" sz="2400" dirty="0"/>
              <a:t>To develop mini PD lessons using NUA HOPs </a:t>
            </a:r>
            <a:br>
              <a:rPr lang="en-US" sz="2400" dirty="0"/>
            </a:br>
            <a:r>
              <a:rPr lang="en-US" sz="2400" dirty="0"/>
              <a:t>for teachers that can also be used for students. </a:t>
            </a:r>
          </a:p>
          <a:p>
            <a:pPr marL="342882" indent="-342882">
              <a:buFont typeface="Arial"/>
              <a:buChar char="•"/>
            </a:pPr>
            <a:r>
              <a:rPr lang="en-US" sz="2400" dirty="0"/>
              <a:t>We will watch a short PD video screencast style that you </a:t>
            </a:r>
            <a:br>
              <a:rPr lang="en-US" sz="2400" dirty="0"/>
            </a:br>
            <a:r>
              <a:rPr lang="en-US" sz="2400" dirty="0"/>
              <a:t>will observe and process from doing.</a:t>
            </a:r>
          </a:p>
          <a:p>
            <a:endParaRPr lang="en-US" sz="2400" dirty="0"/>
          </a:p>
          <a:p>
            <a:r>
              <a:rPr lang="en-US" sz="2400" b="1" dirty="0"/>
              <a:t>Processing</a:t>
            </a:r>
          </a:p>
          <a:p>
            <a:r>
              <a:rPr lang="en-US" sz="2400" dirty="0"/>
              <a:t>In pairs will create a flow map of doing a short virtual PD on </a:t>
            </a:r>
          </a:p>
          <a:p>
            <a:r>
              <a:rPr lang="en-US" sz="2400" dirty="0"/>
              <a:t>a provided topic that you will create using HOPs as part </a:t>
            </a:r>
          </a:p>
          <a:p>
            <a:r>
              <a:rPr lang="en-US" sz="2400" dirty="0"/>
              <a:t>of the process.</a:t>
            </a:r>
          </a:p>
          <a:p>
            <a:endParaRPr lang="en-US" sz="2400" dirty="0"/>
          </a:p>
          <a:p>
            <a:r>
              <a:rPr lang="en-US" sz="2400" b="1" dirty="0"/>
              <a:t>Retaining for Understanding</a:t>
            </a:r>
          </a:p>
          <a:p>
            <a:r>
              <a:rPr lang="en-US" sz="2400" dirty="0"/>
              <a:t>We will share our developed flow maps on the topic including </a:t>
            </a:r>
          </a:p>
          <a:p>
            <a:r>
              <a:rPr lang="en-US" sz="2400" dirty="0"/>
              <a:t>how each pair will create their virtual PD.</a:t>
            </a:r>
          </a:p>
          <a:p>
            <a:endParaRPr lang="en-US" sz="2400" dirty="0"/>
          </a:p>
        </p:txBody>
      </p:sp>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81642"/>
            <a:ext cx="2120900" cy="711200"/>
          </a:xfrm>
          <a:prstGeom prst="rect">
            <a:avLst/>
          </a:prstGeom>
        </p:spPr>
      </p:pic>
    </p:spTree>
    <p:extLst>
      <p:ext uri="{BB962C8B-B14F-4D97-AF65-F5344CB8AC3E}">
        <p14:creationId xmlns:p14="http://schemas.microsoft.com/office/powerpoint/2010/main" val="2490691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60475"/>
            <a:ext cx="2120900" cy="711200"/>
          </a:xfrm>
          <a:prstGeom prst="rect">
            <a:avLst/>
          </a:prstGeom>
        </p:spPr>
      </p:pic>
      <p:pic>
        <p:nvPicPr>
          <p:cNvPr id="3" name="Picture 2" descr="lap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6" y="359839"/>
            <a:ext cx="4022268" cy="4022268"/>
          </a:xfrm>
          <a:prstGeom prst="rect">
            <a:avLst/>
          </a:prstGeom>
        </p:spPr>
      </p:pic>
      <p:pic>
        <p:nvPicPr>
          <p:cNvPr id="23" name="Picture 22" descr="screencast p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179" y="1177618"/>
            <a:ext cx="3065422" cy="2043769"/>
          </a:xfrm>
          <a:prstGeom prst="rect">
            <a:avLst/>
          </a:prstGeom>
        </p:spPr>
      </p:pic>
      <p:sp>
        <p:nvSpPr>
          <p:cNvPr id="9" name="TextBox 8"/>
          <p:cNvSpPr txBox="1"/>
          <p:nvPr/>
        </p:nvSpPr>
        <p:spPr>
          <a:xfrm>
            <a:off x="719665" y="4287334"/>
            <a:ext cx="7558479" cy="1815882"/>
          </a:xfrm>
          <a:prstGeom prst="rect">
            <a:avLst/>
          </a:prstGeom>
          <a:noFill/>
        </p:spPr>
        <p:txBody>
          <a:bodyPr wrap="none" lIns="91435" tIns="45718" rIns="91435" bIns="45718" rtlCol="0">
            <a:spAutoFit/>
          </a:bodyPr>
          <a:lstStyle/>
          <a:p>
            <a:r>
              <a:rPr lang="en-US" sz="2800" b="1" dirty="0"/>
              <a:t>We will watch a PD video with the goals of:</a:t>
            </a:r>
          </a:p>
          <a:p>
            <a:pPr marL="285736" indent="-285736">
              <a:buFont typeface="Arial"/>
              <a:buChar char="•"/>
            </a:pPr>
            <a:r>
              <a:rPr lang="en-US" sz="2800" dirty="0"/>
              <a:t>Experiencing the process,</a:t>
            </a:r>
          </a:p>
          <a:p>
            <a:pPr marL="285736" indent="-285736">
              <a:buFont typeface="Arial"/>
              <a:buChar char="•"/>
            </a:pPr>
            <a:r>
              <a:rPr lang="en-US" sz="2800" dirty="0"/>
              <a:t>Reflecting on purpose for teachers and students,</a:t>
            </a:r>
          </a:p>
          <a:p>
            <a:pPr marL="285736" indent="-285736">
              <a:buFont typeface="Arial"/>
              <a:buChar char="•"/>
            </a:pPr>
            <a:r>
              <a:rPr lang="en-US" sz="2800" dirty="0"/>
              <a:t>Developing our own PD videos in pairs.</a:t>
            </a:r>
          </a:p>
        </p:txBody>
      </p:sp>
      <p:pic>
        <p:nvPicPr>
          <p:cNvPr id="10" name="Picture 9" descr="hand phoen nu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098" y="359839"/>
            <a:ext cx="4597951" cy="3069161"/>
          </a:xfrm>
          <a:prstGeom prst="rect">
            <a:avLst/>
          </a:prstGeom>
        </p:spPr>
      </p:pic>
    </p:spTree>
    <p:extLst>
      <p:ext uri="{BB962C8B-B14F-4D97-AF65-F5344CB8AC3E}">
        <p14:creationId xmlns:p14="http://schemas.microsoft.com/office/powerpoint/2010/main" val="2194219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60475"/>
            <a:ext cx="2120900" cy="711200"/>
          </a:xfrm>
          <a:prstGeom prst="rect">
            <a:avLst/>
          </a:prstGeom>
        </p:spPr>
      </p:pic>
      <p:pic>
        <p:nvPicPr>
          <p:cNvPr id="3" name="Picture 2" descr="lap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6" y="359839"/>
            <a:ext cx="4022268" cy="4022268"/>
          </a:xfrm>
          <a:prstGeom prst="rect">
            <a:avLst/>
          </a:prstGeom>
        </p:spPr>
      </p:pic>
      <p:pic>
        <p:nvPicPr>
          <p:cNvPr id="23" name="Picture 22" descr="screencast p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179" y="1177618"/>
            <a:ext cx="3065422" cy="2043769"/>
          </a:xfrm>
          <a:prstGeom prst="rect">
            <a:avLst/>
          </a:prstGeom>
        </p:spPr>
      </p:pic>
      <p:sp>
        <p:nvSpPr>
          <p:cNvPr id="9" name="TextBox 8"/>
          <p:cNvSpPr txBox="1"/>
          <p:nvPr/>
        </p:nvSpPr>
        <p:spPr>
          <a:xfrm>
            <a:off x="719664" y="4287335"/>
            <a:ext cx="8466666" cy="1384995"/>
          </a:xfrm>
          <a:prstGeom prst="rect">
            <a:avLst/>
          </a:prstGeom>
          <a:noFill/>
        </p:spPr>
        <p:txBody>
          <a:bodyPr wrap="square" lIns="91435" tIns="45718" rIns="91435" bIns="45718" rtlCol="0">
            <a:spAutoFit/>
          </a:bodyPr>
          <a:lstStyle/>
          <a:p>
            <a:r>
              <a:rPr lang="en-US" sz="2800" b="1" dirty="0"/>
              <a:t>You will be asked to find a person to collaborate with:</a:t>
            </a:r>
          </a:p>
          <a:p>
            <a:pPr marL="285736" indent="-285736">
              <a:buFont typeface="Arial"/>
              <a:buChar char="•"/>
            </a:pPr>
            <a:r>
              <a:rPr lang="en-US" sz="2800" dirty="0"/>
              <a:t>At your location,</a:t>
            </a:r>
          </a:p>
          <a:p>
            <a:pPr marL="285736" indent="-285736">
              <a:buFont typeface="Arial"/>
              <a:buChar char="•"/>
            </a:pPr>
            <a:r>
              <a:rPr lang="en-US" sz="2800" dirty="0"/>
              <a:t>At another location with a phone or Google Hangout.</a:t>
            </a:r>
          </a:p>
        </p:txBody>
      </p:sp>
      <p:pic>
        <p:nvPicPr>
          <p:cNvPr id="10" name="Picture 9" descr="hand phoen nu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098" y="529172"/>
            <a:ext cx="4597951" cy="3069161"/>
          </a:xfrm>
          <a:prstGeom prst="rect">
            <a:avLst/>
          </a:prstGeom>
        </p:spPr>
      </p:pic>
    </p:spTree>
    <p:extLst>
      <p:ext uri="{BB962C8B-B14F-4D97-AF65-F5344CB8AC3E}">
        <p14:creationId xmlns:p14="http://schemas.microsoft.com/office/powerpoint/2010/main" val="10893393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6060475"/>
            <a:ext cx="2120900" cy="711200"/>
          </a:xfrm>
          <a:prstGeom prst="rect">
            <a:avLst/>
          </a:prstGeom>
        </p:spPr>
      </p:pic>
      <p:sp>
        <p:nvSpPr>
          <p:cNvPr id="2" name="Rectangle 1"/>
          <p:cNvSpPr/>
          <p:nvPr/>
        </p:nvSpPr>
        <p:spPr>
          <a:xfrm>
            <a:off x="1930432" y="4687567"/>
            <a:ext cx="5536056" cy="590064"/>
          </a:xfrm>
          <a:prstGeom prst="rect">
            <a:avLst/>
          </a:prstGeom>
        </p:spPr>
        <p:txBody>
          <a:bodyPr wrap="none" lIns="91435" tIns="45718" rIns="91435" bIns="45718">
            <a:spAutoFit/>
          </a:bodyPr>
          <a:lstStyle/>
          <a:p>
            <a:r>
              <a:rPr lang="pt-BR" sz="3200" b="1" dirty="0" err="1">
                <a:hlinkClick r:id="rId3"/>
              </a:rPr>
              <a:t>https</a:t>
            </a:r>
            <a:r>
              <a:rPr lang="pt-BR" sz="3200" b="1" dirty="0">
                <a:hlinkClick r:id="rId3"/>
              </a:rPr>
              <a:t>://</a:t>
            </a:r>
            <a:r>
              <a:rPr lang="pt-BR" sz="3200" b="1" dirty="0" err="1">
                <a:hlinkClick r:id="rId3"/>
              </a:rPr>
              <a:t>vimeo.com</a:t>
            </a:r>
            <a:r>
              <a:rPr lang="pt-BR" sz="3200" b="1" dirty="0">
                <a:hlinkClick r:id="rId3"/>
              </a:rPr>
              <a:t>/399740808</a:t>
            </a:r>
            <a:endParaRPr lang="en-US" sz="3200" b="1" dirty="0"/>
          </a:p>
        </p:txBody>
      </p:sp>
      <p:pic>
        <p:nvPicPr>
          <p:cNvPr id="3" name="Picture 2" descr="lapt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56" y="359839"/>
            <a:ext cx="4022268" cy="4022268"/>
          </a:xfrm>
          <a:prstGeom prst="rect">
            <a:avLst/>
          </a:prstGeom>
        </p:spPr>
      </p:pic>
      <p:pic>
        <p:nvPicPr>
          <p:cNvPr id="23" name="Picture 22" descr="screencast pa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179" y="1177618"/>
            <a:ext cx="3065422" cy="2043769"/>
          </a:xfrm>
          <a:prstGeom prst="rect">
            <a:avLst/>
          </a:prstGeom>
        </p:spPr>
      </p:pic>
      <p:pic>
        <p:nvPicPr>
          <p:cNvPr id="9" name="Picture 8" descr="hand phoen nu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6098" y="529172"/>
            <a:ext cx="4597951" cy="3069161"/>
          </a:xfrm>
          <a:prstGeom prst="rect">
            <a:avLst/>
          </a:prstGeom>
        </p:spPr>
      </p:pic>
    </p:spTree>
    <p:extLst>
      <p:ext uri="{BB962C8B-B14F-4D97-AF65-F5344CB8AC3E}">
        <p14:creationId xmlns:p14="http://schemas.microsoft.com/office/powerpoint/2010/main" val="19424510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1348</TotalTime>
  <Words>305</Words>
  <Application>Microsoft Macintosh PowerPoint</Application>
  <PresentationFormat>On-screen Show (4:3)</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Key Word Prediction</vt:lpstr>
      <vt:lpstr>Coronavirus is any group of RNA viruses  that cause a variety of diseases in  humans and other animals.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price</dc:creator>
  <cp:lastModifiedBy>robert price</cp:lastModifiedBy>
  <cp:revision>29</cp:revision>
  <cp:lastPrinted>2020-03-25T13:10:27Z</cp:lastPrinted>
  <dcterms:created xsi:type="dcterms:W3CDTF">2020-03-24T18:33:04Z</dcterms:created>
  <dcterms:modified xsi:type="dcterms:W3CDTF">2020-04-02T22:24:16Z</dcterms:modified>
</cp:coreProperties>
</file>