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</p:sldIdLst>
  <p:sldSz cy="6858000" cx="9144000"/>
  <p:notesSz cx="6858000" cy="9144000"/>
  <p:embeddedFontLst>
    <p:embeddedFont>
      <p:font typeface="Arial Black"/>
      <p:regular r:id="rId65"/>
    </p:embeddedFont>
    <p:embeddedFont>
      <p:font typeface="Gill Sans"/>
      <p:regular r:id="rId66"/>
      <p:bold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02D16F9-EEBF-4C00-9572-C8A7C06616DE}">
  <a:tblStyle styleId="{302D16F9-EEBF-4C00-9572-C8A7C06616D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font" Target="fonts/GillSans-regular.fntdata"/><Relationship Id="rId21" Type="http://schemas.openxmlformats.org/officeDocument/2006/relationships/slide" Target="slides/slide13.xml"/><Relationship Id="rId65" Type="http://schemas.openxmlformats.org/officeDocument/2006/relationships/font" Target="fonts/ArialBlack-regular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7" Type="http://schemas.openxmlformats.org/officeDocument/2006/relationships/font" Target="fonts/GillSans-bold.fntdata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1f456a30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1f456a300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71f456a300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265" name="Google Shape;26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285" name="Google Shape;28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297" name="Google Shape;29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308" name="Google Shape;3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318" name="Google Shape;31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Google Shape;31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328" name="Google Shape;32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338" name="Google Shape;33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Google Shape;33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348" name="Google Shape;34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358" name="Google Shape;35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Google Shape;35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185" name="Google Shape;1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380" name="Google Shape;38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416" name="Google Shape;41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428" name="Google Shape;42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Google Shape;42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456" name="Google Shape;45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7" name="Google Shape;45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466" name="Google Shape;46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Google Shape;467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196" name="Google Shape;1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476" name="Google Shape;47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Google Shape;477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486" name="Google Shape;48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Google Shape;487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496" name="Google Shape;49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Google Shape;497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513" name="Google Shape;51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4" name="Google Shape;514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549" name="Google Shape;54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0" name="Google Shape;550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559" name="Google Shape;55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0" name="Google Shape;560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569" name="Google Shape;56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0" name="Google Shape;570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578" name="Google Shape;57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9" name="Google Shape;579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603" name="Google Shape;60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4" name="Google Shape;604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622" name="Google Shape;622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3" name="Google Shape;623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641" name="Google Shape;641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2" name="Google Shape;642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651" name="Google Shape;651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2" name="Google Shape;652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661" name="Google Shape;66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2" name="Google Shape;662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671" name="Google Shape;671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2" name="Google Shape;672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215" name="Google Shape;2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715" name="Google Shape;71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6" name="Google Shape;716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234" name="Google Shape;2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244" name="Google Shape;2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1524000" y="38100"/>
            <a:ext cx="7162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1524000" y="3352800"/>
            <a:ext cx="71628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 rot="5400000">
            <a:off x="4057650" y="2457450"/>
            <a:ext cx="6858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95250" y="590550"/>
            <a:ext cx="68580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 rot="5400000">
            <a:off x="2133600" y="533400"/>
            <a:ext cx="4876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marR="0" rtl="0" algn="l"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431800" lvl="0" marL="4572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6pPr>
            <a:lvl7pPr indent="-355600" lvl="6" marL="32004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7pPr>
            <a:lvl8pPr indent="-355600" lvl="7" marL="3657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8pPr>
            <a:lvl9pPr indent="-355600" lvl="8" marL="41148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 rot="5400000">
            <a:off x="4400550" y="2533650"/>
            <a:ext cx="67818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 rot="5400000">
            <a:off x="742950" y="819150"/>
            <a:ext cx="6781800" cy="5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81000" lvl="0" marL="4572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8pPr>
            <a:lvl9pPr indent="-330200" lvl="8" marL="41148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99" name="Google Shape;99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81000" lvl="0" marL="4572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8pPr>
            <a:lvl9pPr indent="-330200" lvl="8" marL="41148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406400" lvl="0" marL="4572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sp>
        <p:nvSpPr>
          <p:cNvPr id="105" name="Google Shape;105;p23"/>
          <p:cNvSpPr txBox="1"/>
          <p:nvPr>
            <p:ph idx="2" type="body"/>
          </p:nvPr>
        </p:nvSpPr>
        <p:spPr>
          <a:xfrm>
            <a:off x="46482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406400" lvl="0" marL="4572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title"/>
          </p:nvPr>
        </p:nvSpPr>
        <p:spPr>
          <a:xfrm rot="5400000">
            <a:off x="4057650" y="2457450"/>
            <a:ext cx="6858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 rot="5400000">
            <a:off x="95250" y="590550"/>
            <a:ext cx="68580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 rot="5400000">
            <a:off x="152400" y="2514600"/>
            <a:ext cx="4876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42900" lvl="0" marL="4572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marR="0" rtl="0" algn="l"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29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431800" lvl="0" marL="4572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6pPr>
            <a:lvl7pPr indent="-355600" lvl="6" marL="32004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7pPr>
            <a:lvl8pPr indent="-355600" lvl="7" marL="3657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8pPr>
            <a:lvl9pPr indent="-355600" lvl="8" marL="41148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9pPr>
          </a:lstStyle>
          <a:p/>
        </p:txBody>
      </p:sp>
      <p:sp>
        <p:nvSpPr>
          <p:cNvPr id="135" name="Google Shape;135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1524000" y="38100"/>
            <a:ext cx="7162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3371850" y="1504950"/>
            <a:ext cx="34671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81000" lvl="0" marL="4572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8pPr>
            <a:lvl9pPr indent="-330200" lvl="8" marL="41148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146" name="Google Shape;146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81000" lvl="0" marL="4572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8pPr>
            <a:lvl9pPr indent="-330200" lvl="8" marL="41148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148" name="Google Shape;148;p33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685800" y="1981200"/>
            <a:ext cx="1828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406400" lvl="0" marL="4572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2667000" y="1981200"/>
            <a:ext cx="1828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406400" lvl="0" marL="4572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57" name="Google Shape;157;p35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1" name="Google Shape;161;p36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indent="-406400" lvl="1" marL="914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6pPr>
            <a:lvl7pPr indent="-355600" lvl="6" marL="32004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7pPr>
            <a:lvl8pPr indent="-355600" lvl="7" marL="3657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8pPr>
            <a:lvl9pPr indent="-355600" lvl="8" marL="41148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1524000" y="38100"/>
            <a:ext cx="7162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8pPr>
            <a:lvl9pPr indent="-330200" lvl="8" marL="41148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44" name="Google Shape;44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8pPr>
            <a:lvl9pPr indent="-330200" lvl="8" marL="41148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1524000" y="38100"/>
            <a:ext cx="7162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1524000" y="3352800"/>
            <a:ext cx="35052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5181600" y="3352800"/>
            <a:ext cx="35052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8pPr>
            <a:lvl9pPr indent="-342900" lvl="8" marL="41148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4000" y="38100"/>
            <a:ext cx="7162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24000" y="3352800"/>
            <a:ext cx="71628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4318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4318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hyperlink" Target="mailto:scbrome320@gmail.com" TargetMode="External"/><Relationship Id="rId5" Type="http://schemas.openxmlformats.org/officeDocument/2006/relationships/hyperlink" Target="mailto:scbrome320@gmail.com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hyperlink" Target="http://www.ucalgary.ca/~iejll/volume5/spitz.html%23airasia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9" Type="http://schemas.openxmlformats.org/officeDocument/2006/relationships/hyperlink" Target="http://www.thinkingschoolsinternational.com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www.thinkingfoundation.org/" TargetMode="External"/><Relationship Id="rId7" Type="http://schemas.openxmlformats.org/officeDocument/2006/relationships/hyperlink" Target="http://www.designsforthinking/" TargetMode="External"/><Relationship Id="rId8" Type="http://schemas.openxmlformats.org/officeDocument/2006/relationships/hyperlink" Target="http://www.thinkingschoolsinternational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idx="12" type="sldNum"/>
          </p:nvPr>
        </p:nvSpPr>
        <p:spPr>
          <a:xfrm>
            <a:off x="8399462" y="6426200"/>
            <a:ext cx="287400" cy="2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37"/>
          <p:cNvSpPr txBox="1"/>
          <p:nvPr/>
        </p:nvSpPr>
        <p:spPr>
          <a:xfrm>
            <a:off x="466075" y="41425"/>
            <a:ext cx="82209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Flow of the Session</a:t>
            </a:r>
            <a:endParaRPr sz="3600"/>
          </a:p>
        </p:txBody>
      </p:sp>
      <p:sp>
        <p:nvSpPr>
          <p:cNvPr id="169" name="Google Shape;169;p37"/>
          <p:cNvSpPr txBox="1"/>
          <p:nvPr/>
        </p:nvSpPr>
        <p:spPr>
          <a:xfrm>
            <a:off x="399500" y="1091950"/>
            <a:ext cx="25701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7"/>
          <p:cNvSpPr txBox="1"/>
          <p:nvPr/>
        </p:nvSpPr>
        <p:spPr>
          <a:xfrm>
            <a:off x="551900" y="1244350"/>
            <a:ext cx="25701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7"/>
          <p:cNvSpPr txBox="1"/>
          <p:nvPr/>
        </p:nvSpPr>
        <p:spPr>
          <a:xfrm>
            <a:off x="704300" y="1396750"/>
            <a:ext cx="25701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7"/>
          <p:cNvSpPr txBox="1"/>
          <p:nvPr/>
        </p:nvSpPr>
        <p:spPr>
          <a:xfrm>
            <a:off x="399500" y="1057150"/>
            <a:ext cx="3664200" cy="2077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8:00 - 12:00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Introduction to the 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Pedagogical Flow Map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                  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                           </a:t>
            </a:r>
            <a:r>
              <a:rPr lang="en-US" sz="1800"/>
              <a:t>Stefanie </a:t>
            </a:r>
            <a:endParaRPr sz="1800"/>
          </a:p>
        </p:txBody>
      </p:sp>
      <p:sp>
        <p:nvSpPr>
          <p:cNvPr id="173" name="Google Shape;173;p37"/>
          <p:cNvSpPr txBox="1"/>
          <p:nvPr/>
        </p:nvSpPr>
        <p:spPr>
          <a:xfrm>
            <a:off x="4811450" y="986150"/>
            <a:ext cx="3664200" cy="2077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12:00 - 12:30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LUNCH</a:t>
            </a:r>
            <a:endParaRPr sz="2400"/>
          </a:p>
        </p:txBody>
      </p:sp>
      <p:sp>
        <p:nvSpPr>
          <p:cNvPr id="174" name="Google Shape;174;p37"/>
          <p:cNvSpPr txBox="1"/>
          <p:nvPr/>
        </p:nvSpPr>
        <p:spPr>
          <a:xfrm>
            <a:off x="4811450" y="3795200"/>
            <a:ext cx="3664200" cy="2077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2:30 </a:t>
            </a:r>
            <a:r>
              <a:rPr lang="en-US" sz="1800"/>
              <a:t>- 4:00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Debriefing, Planning &amp; Next Steps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</a:t>
            </a:r>
            <a:r>
              <a:rPr lang="en-US" sz="1800"/>
              <a:t>Linda, Maria, Robert, Stefanie</a:t>
            </a:r>
            <a:endParaRPr sz="1800"/>
          </a:p>
        </p:txBody>
      </p:sp>
      <p:sp>
        <p:nvSpPr>
          <p:cNvPr id="175" name="Google Shape;175;p37"/>
          <p:cNvSpPr txBox="1"/>
          <p:nvPr/>
        </p:nvSpPr>
        <p:spPr>
          <a:xfrm>
            <a:off x="399500" y="3795075"/>
            <a:ext cx="3664200" cy="2077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12:3</a:t>
            </a:r>
            <a:r>
              <a:rPr lang="en-US" sz="1800"/>
              <a:t>0 - 2:30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NUA Pedagogy of Confidence Online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                  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                          </a:t>
            </a:r>
            <a:r>
              <a:rPr lang="en-US" sz="1800"/>
              <a:t>Robert</a:t>
            </a:r>
            <a:endParaRPr sz="1800"/>
          </a:p>
        </p:txBody>
      </p:sp>
      <p:cxnSp>
        <p:nvCxnSpPr>
          <p:cNvPr id="176" name="Google Shape;176;p37"/>
          <p:cNvCxnSpPr/>
          <p:nvPr/>
        </p:nvCxnSpPr>
        <p:spPr>
          <a:xfrm flipH="1" rot="10800000">
            <a:off x="4139900" y="2090800"/>
            <a:ext cx="543900" cy="5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37"/>
          <p:cNvCxnSpPr/>
          <p:nvPr/>
        </p:nvCxnSpPr>
        <p:spPr>
          <a:xfrm flipH="1" rot="10800000">
            <a:off x="4165625" y="4773350"/>
            <a:ext cx="543900" cy="5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37"/>
          <p:cNvCxnSpPr/>
          <p:nvPr/>
        </p:nvCxnSpPr>
        <p:spPr>
          <a:xfrm>
            <a:off x="8475650" y="2098450"/>
            <a:ext cx="419700" cy="5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37"/>
          <p:cNvCxnSpPr/>
          <p:nvPr/>
        </p:nvCxnSpPr>
        <p:spPr>
          <a:xfrm>
            <a:off x="199750" y="4881250"/>
            <a:ext cx="199800" cy="18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37"/>
          <p:cNvCxnSpPr/>
          <p:nvPr/>
        </p:nvCxnSpPr>
        <p:spPr>
          <a:xfrm>
            <a:off x="8868800" y="2098450"/>
            <a:ext cx="13200" cy="1403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37"/>
          <p:cNvCxnSpPr/>
          <p:nvPr/>
        </p:nvCxnSpPr>
        <p:spPr>
          <a:xfrm flipH="1">
            <a:off x="226500" y="3488925"/>
            <a:ext cx="8655600" cy="3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37"/>
          <p:cNvCxnSpPr/>
          <p:nvPr/>
        </p:nvCxnSpPr>
        <p:spPr>
          <a:xfrm>
            <a:off x="199750" y="3488925"/>
            <a:ext cx="13200" cy="1403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6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1" name="Google Shape;271;p46"/>
          <p:cNvSpPr txBox="1"/>
          <p:nvPr>
            <p:ph type="title"/>
          </p:nvPr>
        </p:nvSpPr>
        <p:spPr>
          <a:xfrm>
            <a:off x="68580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Power of Vocabulary</a:t>
            </a:r>
            <a:endParaRPr/>
          </a:p>
        </p:txBody>
      </p:sp>
      <p:sp>
        <p:nvSpPr>
          <p:cNvPr id="272" name="Google Shape;272;p46"/>
          <p:cNvSpPr txBox="1"/>
          <p:nvPr>
            <p:ph idx="1" type="body"/>
          </p:nvPr>
        </p:nvSpPr>
        <p:spPr>
          <a:xfrm>
            <a:off x="304800" y="1905000"/>
            <a:ext cx="84582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04800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500"/>
              <a:buFont typeface="Comic Sans MS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 estimate a difference of from</a:t>
            </a:r>
            <a:r>
              <a:rPr b="0" i="0" lang="en-US" sz="25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5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4,500 to 5,400 words</a:t>
            </a:r>
            <a:r>
              <a:rPr b="0" i="0" lang="en-US" sz="25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underachievers in school versus high achievers.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-Hart and Risley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500"/>
              <a:buFont typeface="Comic Sans MS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Adequate reading comprehension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depends on a person knowing the meaning of between 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90 and 95 percent</a:t>
            </a: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words in a text.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500"/>
              <a:buFont typeface="Comic Sans MS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Those who know 90 percent of the words in a text will understand its meaning and, because they understand, </a:t>
            </a:r>
            <a:r>
              <a:rPr b="0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they will also begin to learn the other 10 percent.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-Hirsh</a:t>
            </a:r>
            <a:r>
              <a:rPr b="0" i="0" lang="en-US" sz="1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1" name="Google Shape;281;p47"/>
          <p:cNvSpPr txBox="1"/>
          <p:nvPr>
            <p:ph type="title"/>
          </p:nvPr>
        </p:nvSpPr>
        <p:spPr>
          <a:xfrm>
            <a:off x="68580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b="0" i="0" lang="en-US" sz="4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Vocabulary Development</a:t>
            </a:r>
            <a:endParaRPr/>
          </a:p>
        </p:txBody>
      </p:sp>
      <p:sp>
        <p:nvSpPr>
          <p:cNvPr id="282" name="Google Shape;282;p47"/>
          <p:cNvSpPr txBox="1"/>
          <p:nvPr>
            <p:ph idx="1" type="body"/>
          </p:nvPr>
        </p:nvSpPr>
        <p:spPr>
          <a:xfrm>
            <a:off x="381000" y="18288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85750" lvl="1" marL="704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Comic Sans MS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Nagy summarizes the research on effective vocabulary teaching as coming down to </a:t>
            </a: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three critical notions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Integration, Repetition, and Meaningful Use.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04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04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Comic Sans MS"/>
              <a:buChar char="–"/>
            </a:pPr>
            <a:r>
              <a:rPr b="0" i="0" lang="en-US" sz="2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Integration: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connecting new vocabulary to prior knowledge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1" marL="704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Comic Sans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04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Comic Sans MS"/>
              <a:buChar char="–"/>
            </a:pPr>
            <a:r>
              <a:rPr b="0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Repetition: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encountering/using the word/concept many times 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1" marL="704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Comic Sans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04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Comic Sans MS"/>
              <a:buChar char="–"/>
            </a:pPr>
            <a:r>
              <a:rPr b="0" i="0" lang="en-US" sz="24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Meaningful use: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opportunities to use new words in reading, writing and discussion. 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8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1" name="Google Shape;291;p48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Development</a:t>
            </a:r>
            <a:endParaRPr/>
          </a:p>
        </p:txBody>
      </p:sp>
      <p:sp>
        <p:nvSpPr>
          <p:cNvPr id="292" name="Google Shape;292;p48"/>
          <p:cNvSpPr txBox="1"/>
          <p:nvPr>
            <p:ph idx="1" type="body"/>
          </p:nvPr>
        </p:nvSpPr>
        <p:spPr>
          <a:xfrm>
            <a:off x="685800" y="1981200"/>
            <a:ext cx="8077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Words:   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resilience, confidence, remarkable, conquer, deft, attitude, assault, limit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Comic Sans M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Strategy: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Dancing Definitions</a:t>
            </a:r>
            <a:endParaRPr/>
          </a:p>
        </p:txBody>
      </p:sp>
      <p:pic>
        <p:nvPicPr>
          <p:cNvPr id="293" name="Google Shape;29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56437" y="4489450"/>
            <a:ext cx="1384300" cy="1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8"/>
          <p:cNvSpPr txBox="1"/>
          <p:nvPr/>
        </p:nvSpPr>
        <p:spPr>
          <a:xfrm>
            <a:off x="2528887" y="5905500"/>
            <a:ext cx="4572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54"/>
              </a:buClr>
              <a:buSzPts val="2400"/>
              <a:buFont typeface="Gill Sans"/>
              <a:buNone/>
            </a:pPr>
            <a:r>
              <a:rPr b="0" i="0" lang="en-US" sz="2400" u="none">
                <a:solidFill>
                  <a:srgbClr val="1B1B54"/>
                </a:solidFill>
                <a:latin typeface="Gill Sans"/>
                <a:ea typeface="Gill Sans"/>
                <a:cs typeface="Gill Sans"/>
                <a:sym typeface="Gill Sans"/>
              </a:rPr>
              <a:t>http://successfulteachers.com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9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3" name="Google Shape;303;p49"/>
          <p:cNvSpPr txBox="1"/>
          <p:nvPr>
            <p:ph type="title"/>
          </p:nvPr>
        </p:nvSpPr>
        <p:spPr>
          <a:xfrm>
            <a:off x="68580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Dancing Definitions</a:t>
            </a:r>
            <a:endParaRPr/>
          </a:p>
        </p:txBody>
      </p:sp>
      <p:sp>
        <p:nvSpPr>
          <p:cNvPr id="304" name="Google Shape;304;p49"/>
          <p:cNvSpPr txBox="1"/>
          <p:nvPr>
            <p:ph idx="1" type="body"/>
          </p:nvPr>
        </p:nvSpPr>
        <p:spPr>
          <a:xfrm>
            <a:off x="457200" y="1981200"/>
            <a:ext cx="3810000" cy="3886200"/>
          </a:xfrm>
          <a:prstGeom prst="rect">
            <a:avLst/>
          </a:prstGeom>
          <a:noFill/>
          <a:ln cap="flat" cmpd="sng" w="508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-US" sz="28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The Teaching Part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Questioning 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Scaffolding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all about 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INQUIRY</a:t>
            </a:r>
            <a:endParaRPr/>
          </a:p>
        </p:txBody>
      </p:sp>
      <p:sp>
        <p:nvSpPr>
          <p:cNvPr id="305" name="Google Shape;305;p49"/>
          <p:cNvSpPr txBox="1"/>
          <p:nvPr/>
        </p:nvSpPr>
        <p:spPr>
          <a:xfrm>
            <a:off x="4495800" y="2006600"/>
            <a:ext cx="4191000" cy="3860800"/>
          </a:xfrm>
          <a:prstGeom prst="rect">
            <a:avLst/>
          </a:prstGeom>
          <a:noFill/>
          <a:ln cap="flat" cmpd="sng" w="508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04800" lvl="0" marL="30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5D1D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1F5D1D"/>
                </a:solidFill>
                <a:latin typeface="Arial"/>
                <a:ea typeface="Arial"/>
                <a:cs typeface="Arial"/>
                <a:sym typeface="Arial"/>
              </a:rPr>
              <a:t>The Mastery Part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Recitation 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Repetition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30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all about </a:t>
            </a:r>
            <a:endParaRPr/>
          </a:p>
          <a:p>
            <a:pPr indent="-304800" lvl="0" marL="304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5D1D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1F5D1D"/>
                </a:solidFill>
                <a:latin typeface="Arial"/>
                <a:ea typeface="Arial"/>
                <a:cs typeface="Arial"/>
                <a:sym typeface="Arial"/>
              </a:rPr>
              <a:t>INTERNALIZATION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0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4" name="Google Shape;314;p50"/>
          <p:cNvSpPr txBox="1"/>
          <p:nvPr>
            <p:ph type="title"/>
          </p:nvPr>
        </p:nvSpPr>
        <p:spPr>
          <a:xfrm>
            <a:off x="685800" y="0"/>
            <a:ext cx="7772400" cy="1495425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Dancing Definitions</a:t>
            </a:r>
            <a:endParaRPr/>
          </a:p>
        </p:txBody>
      </p:sp>
      <p:sp>
        <p:nvSpPr>
          <p:cNvPr id="315" name="Google Shape;315;p50"/>
          <p:cNvSpPr txBox="1"/>
          <p:nvPr>
            <p:ph idx="1" type="body"/>
          </p:nvPr>
        </p:nvSpPr>
        <p:spPr>
          <a:xfrm>
            <a:off x="685800" y="1981200"/>
            <a:ext cx="8077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04800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Steps: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identifies 10 -15 words from the text that students may struggle with the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meaning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of.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looks up the words in the dictionary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“reworks” the definitions so that they  have some rhythm and flow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creates Dancing Definitions charts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1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4" name="Google Shape;324;p51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Skill Development…</a:t>
            </a:r>
            <a:endParaRPr/>
          </a:p>
        </p:txBody>
      </p:sp>
      <p:sp>
        <p:nvSpPr>
          <p:cNvPr id="325" name="Google Shape;325;p51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cognitive skills are taught and cultural experiences are enriched, even the most underperforming individuals can extend their intellectual powers dramatically.”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-Dr. Reuven Feuerstein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2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4" name="Google Shape;334;p52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 Development</a:t>
            </a:r>
            <a:endParaRPr/>
          </a:p>
        </p:txBody>
      </p:sp>
      <p:sp>
        <p:nvSpPr>
          <p:cNvPr id="335" name="Google Shape;335;p52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1016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rgbClr val="FD211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ew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strategies/</a:t>
            </a:r>
            <a:r>
              <a:rPr b="0" i="0" lang="en-US" sz="3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familiar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content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3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4" name="Google Shape;344;p53"/>
          <p:cNvSpPr txBox="1"/>
          <p:nvPr>
            <p:ph idx="1" type="body"/>
          </p:nvPr>
        </p:nvSpPr>
        <p:spPr>
          <a:xfrm>
            <a:off x="381000" y="1981200"/>
            <a:ext cx="8458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EXPLICIT STRATEGY/SKILL INSTRUCTION</a:t>
            </a:r>
            <a:endParaRPr b="0" i="0" sz="2400" u="none">
              <a:solidFill>
                <a:srgbClr val="1B1B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rgbClr val="1B1B54"/>
                </a:solidFill>
                <a:latin typeface="Arial"/>
                <a:ea typeface="Arial"/>
                <a:cs typeface="Arial"/>
                <a:sym typeface="Arial"/>
              </a:rPr>
              <a:t>Skills: </a:t>
            </a:r>
            <a:r>
              <a:rPr b="0" i="0" lang="en-US" sz="2800" u="none">
                <a:solidFill>
                  <a:srgbClr val="1B1B54"/>
                </a:solidFill>
                <a:latin typeface="Arial"/>
                <a:ea typeface="Arial"/>
                <a:cs typeface="Arial"/>
                <a:sym typeface="Arial"/>
              </a:rPr>
              <a:t>Describe, Provide Evidence, Synthesize, Transfer (Genre Switching)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rgbClr val="1B1B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rgbClr val="1B1B54"/>
                </a:solidFill>
                <a:latin typeface="Arial"/>
                <a:ea typeface="Arial"/>
                <a:cs typeface="Arial"/>
                <a:sym typeface="Arial"/>
              </a:rPr>
              <a:t>Strategies: </a:t>
            </a:r>
            <a:r>
              <a:rPr b="0" i="0" lang="en-US" sz="2800" u="none">
                <a:solidFill>
                  <a:srgbClr val="1B1B54"/>
                </a:solidFill>
                <a:latin typeface="Arial"/>
                <a:ea typeface="Arial"/>
                <a:cs typeface="Arial"/>
                <a:sym typeface="Arial"/>
              </a:rPr>
              <a:t>Bubble Map, Frame, Quick Write, WWWW&amp;H </a:t>
            </a:r>
            <a:endParaRPr/>
          </a:p>
        </p:txBody>
      </p:sp>
      <p:sp>
        <p:nvSpPr>
          <p:cNvPr id="345" name="Google Shape;345;p53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 Development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4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4" name="Google Shape;354;p54"/>
          <p:cNvSpPr txBox="1"/>
          <p:nvPr>
            <p:ph type="title"/>
          </p:nvPr>
        </p:nvSpPr>
        <p:spPr>
          <a:xfrm>
            <a:off x="762000" y="-2286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 The Text </a:t>
            </a:r>
            <a:b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(Guided Practice)</a:t>
            </a:r>
            <a:endParaRPr/>
          </a:p>
        </p:txBody>
      </p:sp>
      <p:sp>
        <p:nvSpPr>
          <p:cNvPr id="355" name="Google Shape;355;p54"/>
          <p:cNvSpPr txBox="1"/>
          <p:nvPr>
            <p:ph idx="1" type="body"/>
          </p:nvPr>
        </p:nvSpPr>
        <p:spPr>
          <a:xfrm>
            <a:off x="5334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3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Amazing Story</a:t>
            </a:r>
            <a:endParaRPr b="0" i="0" sz="3200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Strategies: </a:t>
            </a:r>
            <a:endParaRPr/>
          </a:p>
          <a:p>
            <a:pPr indent="-17780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 Prediction	</a:t>
            </a:r>
            <a:endParaRPr/>
          </a:p>
          <a:p>
            <a:pPr indent="-17780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 &amp; Capture</a:t>
            </a:r>
            <a:endParaRPr/>
          </a:p>
          <a:p>
            <a:pPr indent="-17780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Bubble Map &amp; Frame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Metacognition Frame</a:t>
            </a:r>
            <a:endParaRPr/>
          </a:p>
          <a:p>
            <a:pPr indent="-17780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Genre Switching (WWWW&amp;H)</a:t>
            </a:r>
            <a:endParaRPr/>
          </a:p>
          <a:p>
            <a:pPr indent="-165100" lvl="0" marL="342900" rtl="0" algn="l"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777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5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4" name="Google Shape;364;p55"/>
          <p:cNvSpPr txBox="1"/>
          <p:nvPr>
            <p:ph type="title"/>
          </p:nvPr>
        </p:nvSpPr>
        <p:spPr>
          <a:xfrm>
            <a:off x="889000" y="16764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Amazing Story</a:t>
            </a:r>
            <a:endParaRPr/>
          </a:p>
        </p:txBody>
      </p:sp>
      <p:sp>
        <p:nvSpPr>
          <p:cNvPr id="365" name="Google Shape;365;p55"/>
          <p:cNvSpPr txBox="1"/>
          <p:nvPr>
            <p:ph idx="1" type="body"/>
          </p:nvPr>
        </p:nvSpPr>
        <p:spPr>
          <a:xfrm>
            <a:off x="685800" y="2286000"/>
            <a:ext cx="8077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confidence                 skates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assault          2                dolphins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14            Ben           pride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confidence                 sound           smell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trash can         car             touch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car                              fearless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5                     echolocation</a:t>
            </a:r>
            <a:endParaRPr/>
          </a:p>
        </p:txBody>
      </p:sp>
      <p:sp>
        <p:nvSpPr>
          <p:cNvPr id="366" name="Google Shape;366;p55"/>
          <p:cNvSpPr txBox="1"/>
          <p:nvPr/>
        </p:nvSpPr>
        <p:spPr>
          <a:xfrm>
            <a:off x="55562" y="14605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 Prediction</a:t>
            </a:r>
            <a:endParaRPr/>
          </a:p>
        </p:txBody>
      </p:sp>
      <p:pic>
        <p:nvPicPr>
          <p:cNvPr id="367" name="Google Shape;367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587" y="295275"/>
            <a:ext cx="925512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5"/>
          <p:cNvSpPr txBox="1"/>
          <p:nvPr/>
        </p:nvSpPr>
        <p:spPr>
          <a:xfrm>
            <a:off x="174625" y="61118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Denise Nessel </a:t>
            </a:r>
            <a:r>
              <a:rPr b="0" i="0" lang="en-US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https://www.nuatc.org/denise-nessel-ph-d/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00" y="-787"/>
            <a:ext cx="9145586" cy="68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012" y="3124200"/>
            <a:ext cx="546100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8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1" name="Google Shape;191;p38"/>
          <p:cNvSpPr txBox="1"/>
          <p:nvPr>
            <p:ph type="title"/>
          </p:nvPr>
        </p:nvSpPr>
        <p:spPr>
          <a:xfrm>
            <a:off x="1143000" y="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The Pedagogical Flow Map</a:t>
            </a:r>
            <a:endParaRPr/>
          </a:p>
        </p:txBody>
      </p:sp>
      <p:sp>
        <p:nvSpPr>
          <p:cNvPr id="192" name="Google Shape;192;p38"/>
          <p:cNvSpPr txBox="1"/>
          <p:nvPr>
            <p:ph idx="1" type="body"/>
          </p:nvPr>
        </p:nvSpPr>
        <p:spPr>
          <a:xfrm>
            <a:off x="1371600" y="3352800"/>
            <a:ext cx="7315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A Journey in Instructional Design</a:t>
            </a:r>
            <a:endParaRPr/>
          </a:p>
        </p:txBody>
      </p:sp>
      <p:sp>
        <p:nvSpPr>
          <p:cNvPr id="193" name="Google Shape;193;p38"/>
          <p:cNvSpPr txBox="1"/>
          <p:nvPr/>
        </p:nvSpPr>
        <p:spPr>
          <a:xfrm>
            <a:off x="1143000" y="6289150"/>
            <a:ext cx="48339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™National Urban Alliance for Effective Education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Stefanie B. Rome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6"/>
          <p:cNvSpPr txBox="1"/>
          <p:nvPr>
            <p:ph type="title"/>
          </p:nvPr>
        </p:nvSpPr>
        <p:spPr>
          <a:xfrm>
            <a:off x="-457200" y="169862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 &amp; Capture</a:t>
            </a:r>
            <a:endParaRPr/>
          </a:p>
        </p:txBody>
      </p:sp>
      <p:sp>
        <p:nvSpPr>
          <p:cNvPr id="374" name="Google Shape;374;p56"/>
          <p:cNvSpPr txBox="1"/>
          <p:nvPr>
            <p:ph idx="1" type="body"/>
          </p:nvPr>
        </p:nvSpPr>
        <p:spPr>
          <a:xfrm>
            <a:off x="228600" y="1600200"/>
            <a:ext cx="8686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view the video text twice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take it in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 &amp; Capture: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or draw examples from the text that demonstrate each of the ideas in your View &amp; Capture frame.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what you captured with your partner.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 in the whole group discussion.</a:t>
            </a:r>
            <a:endParaRPr/>
          </a:p>
        </p:txBody>
      </p:sp>
      <p:sp>
        <p:nvSpPr>
          <p:cNvPr id="375" name="Google Shape;375;p56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76" name="Google Shape;37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85725"/>
            <a:ext cx="762000" cy="92868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6"/>
          <p:cNvSpPr txBox="1"/>
          <p:nvPr/>
        </p:nvSpPr>
        <p:spPr>
          <a:xfrm>
            <a:off x="6705600" y="85725"/>
            <a:ext cx="23622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</a:pPr>
            <a:r>
              <a:rPr b="0" i="0" lang="en-US" sz="2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Stefanie Rome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ill Sans"/>
              <a:buNone/>
            </a:pPr>
            <a:r>
              <a:rPr b="0" i="0" lang="en-US" sz="16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scbrome320@gmail.com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nuatc.org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012" y="3124200"/>
            <a:ext cx="546100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7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6" name="Google Shape;386;p57"/>
          <p:cNvSpPr txBox="1"/>
          <p:nvPr>
            <p:ph type="title"/>
          </p:nvPr>
        </p:nvSpPr>
        <p:spPr>
          <a:xfrm>
            <a:off x="1524000" y="0"/>
            <a:ext cx="716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Amazing Story Video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8"/>
          <p:cNvSpPr txBox="1"/>
          <p:nvPr>
            <p:ph type="title"/>
          </p:nvPr>
        </p:nvSpPr>
        <p:spPr>
          <a:xfrm>
            <a:off x="719137" y="609600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 &amp; Capture Frame</a:t>
            </a:r>
            <a:b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or draw examples from the text that demonstrate evidence of the ideas in each box from main character’s life </a:t>
            </a:r>
            <a:b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92" name="Google Shape;392;p58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aphicFrame>
        <p:nvGraphicFramePr>
          <p:cNvPr id="393" name="Google Shape;393;p58"/>
          <p:cNvGraphicFramePr/>
          <p:nvPr/>
        </p:nvGraphicFramePr>
        <p:xfrm>
          <a:off x="381000" y="99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{302D16F9-EEBF-4C00-9572-C8A7C06616DE}</a:tableStyleId>
              </a:tblPr>
              <a:tblGrid>
                <a:gridCol w="4229100"/>
                <a:gridCol w="4229100"/>
              </a:tblGrid>
              <a:tr h="2625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Strengths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Challenges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Victories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CE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CE6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9"/>
          <p:cNvSpPr txBox="1"/>
          <p:nvPr>
            <p:ph type="title"/>
          </p:nvPr>
        </p:nvSpPr>
        <p:spPr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Bubble Map </a:t>
            </a:r>
            <a:b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Describing Ben Underwood</a:t>
            </a:r>
            <a:endParaRPr/>
          </a:p>
        </p:txBody>
      </p:sp>
      <p:sp>
        <p:nvSpPr>
          <p:cNvPr id="399" name="Google Shape;399;p59"/>
          <p:cNvSpPr txBox="1"/>
          <p:nvPr/>
        </p:nvSpPr>
        <p:spPr>
          <a:xfrm>
            <a:off x="838200" y="990600"/>
            <a:ext cx="7848600" cy="58674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0" name="Google Shape;40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219200"/>
            <a:ext cx="73152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9"/>
          <p:cNvSpPr txBox="1"/>
          <p:nvPr/>
        </p:nvSpPr>
        <p:spPr>
          <a:xfrm>
            <a:off x="3962400" y="3482975"/>
            <a:ext cx="1600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Ben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Underwood</a:t>
            </a:r>
            <a:endParaRPr/>
          </a:p>
        </p:txBody>
      </p:sp>
      <p:sp>
        <p:nvSpPr>
          <p:cNvPr id="402" name="Google Shape;402;p59"/>
          <p:cNvSpPr txBox="1"/>
          <p:nvPr/>
        </p:nvSpPr>
        <p:spPr>
          <a:xfrm>
            <a:off x="4040187" y="19764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403" name="Google Shape;403;p59"/>
          <p:cNvSpPr txBox="1"/>
          <p:nvPr/>
        </p:nvSpPr>
        <p:spPr>
          <a:xfrm>
            <a:off x="1835150" y="2879725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404" name="Google Shape;404;p59"/>
          <p:cNvSpPr txBox="1"/>
          <p:nvPr/>
        </p:nvSpPr>
        <p:spPr>
          <a:xfrm>
            <a:off x="1890712" y="47196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405" name="Google Shape;405;p59"/>
          <p:cNvSpPr txBox="1"/>
          <p:nvPr/>
        </p:nvSpPr>
        <p:spPr>
          <a:xfrm>
            <a:off x="3970337" y="56086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406" name="Google Shape;406;p59"/>
          <p:cNvSpPr txBox="1"/>
          <p:nvPr/>
        </p:nvSpPr>
        <p:spPr>
          <a:xfrm>
            <a:off x="6335712" y="279558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407" name="Google Shape;407;p59"/>
          <p:cNvSpPr txBox="1"/>
          <p:nvPr/>
        </p:nvSpPr>
        <p:spPr>
          <a:xfrm>
            <a:off x="6186487" y="47196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408" name="Google Shape;408;p59"/>
          <p:cNvSpPr txBox="1"/>
          <p:nvPr/>
        </p:nvSpPr>
        <p:spPr>
          <a:xfrm rot="-1620000">
            <a:off x="1457325" y="2009775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409" name="Google Shape;409;p59"/>
          <p:cNvSpPr txBox="1"/>
          <p:nvPr/>
        </p:nvSpPr>
        <p:spPr>
          <a:xfrm rot="1500000">
            <a:off x="1371600" y="5748337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410" name="Google Shape;410;p59"/>
          <p:cNvSpPr txBox="1"/>
          <p:nvPr/>
        </p:nvSpPr>
        <p:spPr>
          <a:xfrm rot="-1620000">
            <a:off x="6508750" y="5827712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411" name="Google Shape;411;p59"/>
          <p:cNvSpPr txBox="1"/>
          <p:nvPr/>
        </p:nvSpPr>
        <p:spPr>
          <a:xfrm rot="900000">
            <a:off x="6518275" y="2009775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412" name="Google Shape;412;p59"/>
          <p:cNvSpPr txBox="1"/>
          <p:nvPr/>
        </p:nvSpPr>
        <p:spPr>
          <a:xfrm>
            <a:off x="3989387" y="6503987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413" name="Google Shape;413;p59"/>
          <p:cNvSpPr txBox="1"/>
          <p:nvPr/>
        </p:nvSpPr>
        <p:spPr>
          <a:xfrm>
            <a:off x="3962400" y="1203325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012" y="3124200"/>
            <a:ext cx="546100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0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22" name="Google Shape;422;p60"/>
          <p:cNvSpPr txBox="1"/>
          <p:nvPr>
            <p:ph type="title"/>
          </p:nvPr>
        </p:nvSpPr>
        <p:spPr>
          <a:xfrm>
            <a:off x="1281112" y="520700"/>
            <a:ext cx="7162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Metacognition Frame</a:t>
            </a:r>
            <a:endParaRPr/>
          </a:p>
        </p:txBody>
      </p:sp>
      <p:sp>
        <p:nvSpPr>
          <p:cNvPr id="423" name="Google Shape;423;p60"/>
          <p:cNvSpPr txBox="1"/>
          <p:nvPr>
            <p:ph idx="1" type="body"/>
          </p:nvPr>
        </p:nvSpPr>
        <p:spPr>
          <a:xfrm>
            <a:off x="1143000" y="1828800"/>
            <a:ext cx="8001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1524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know I know something about 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________________________________________.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Second, _______________________________________.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addition, 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Finally, _______________________________________.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you know something that I know about __________.</a:t>
            </a:r>
            <a:endParaRPr/>
          </a:p>
        </p:txBody>
      </p:sp>
      <p:pic>
        <p:nvPicPr>
          <p:cNvPr id="424" name="Google Shape;42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0" y="63500"/>
            <a:ext cx="919162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0"/>
          <p:cNvSpPr txBox="1"/>
          <p:nvPr/>
        </p:nvSpPr>
        <p:spPr>
          <a:xfrm>
            <a:off x="-179387" y="673100"/>
            <a:ext cx="8623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Evelyn Rothstein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0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https://us.sagepub.com/en-us/nam/author/evelyn-b-rothstein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1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4" name="Google Shape;434;p61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Genre Switching</a:t>
            </a:r>
            <a:b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WWWW&amp;H</a:t>
            </a:r>
            <a:endParaRPr/>
          </a:p>
        </p:txBody>
      </p:sp>
      <p:sp>
        <p:nvSpPr>
          <p:cNvPr id="435" name="Google Shape;435;p61"/>
          <p:cNvSpPr txBox="1"/>
          <p:nvPr>
            <p:ph idx="1" type="body"/>
          </p:nvPr>
        </p:nvSpPr>
        <p:spPr>
          <a:xfrm>
            <a:off x="381000" y="1981200"/>
            <a:ext cx="8305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28600" lvl="2" marL="1104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“Who, What, When, Where and How”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“Who, What, When, Where and How”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“Who?”    ______________ (4 counts)   	 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“What?” ______________  (4 counts)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“When”   ______________ (4 counts)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 “Where” ______________  (4 counts)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 “How”     ______________ (4 counts)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 “Who, What, When, Where and How”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2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3" name="Google Shape;443;p62"/>
          <p:cNvSpPr txBox="1"/>
          <p:nvPr>
            <p:ph type="title"/>
          </p:nvPr>
        </p:nvSpPr>
        <p:spPr>
          <a:xfrm>
            <a:off x="685800" y="-152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Mediation</a:t>
            </a:r>
            <a:endParaRPr/>
          </a:p>
        </p:txBody>
      </p:sp>
      <p:sp>
        <p:nvSpPr>
          <p:cNvPr id="444" name="Google Shape;444;p62"/>
          <p:cNvSpPr txBox="1"/>
          <p:nvPr>
            <p:ph idx="1" type="body"/>
          </p:nvPr>
        </p:nvSpPr>
        <p:spPr>
          <a:xfrm>
            <a:off x="76200" y="1901825"/>
            <a:ext cx="8458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2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students are unable to achieve independence, the teacher brings back the support system to help students experience success until they are able to achieve independence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(J.D. Cooper, 1993).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63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52" name="Google Shape;452;p63"/>
          <p:cNvSpPr txBox="1"/>
          <p:nvPr>
            <p:ph type="title"/>
          </p:nvPr>
        </p:nvSpPr>
        <p:spPr>
          <a:xfrm>
            <a:off x="5334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Mediation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(Feuerstein, 1982) </a:t>
            </a:r>
            <a:endParaRPr/>
          </a:p>
        </p:txBody>
      </p:sp>
      <p:sp>
        <p:nvSpPr>
          <p:cNvPr id="453" name="Google Shape;453;p63"/>
          <p:cNvSpPr txBox="1"/>
          <p:nvPr>
            <p:ph idx="1" type="body"/>
          </p:nvPr>
        </p:nvSpPr>
        <p:spPr>
          <a:xfrm>
            <a:off x="381000" y="914400"/>
            <a:ext cx="8459787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600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role that a classroom teacher can play for students is that of a mediator and facilitator of learning</a:t>
            </a:r>
            <a:endParaRPr/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600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teacher is seen as a mediating agent who interposes him or herself between the child and external sources of stimulation</a:t>
            </a:r>
            <a:endParaRPr/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600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teacher mediates the world to the child by </a:t>
            </a:r>
            <a:r>
              <a:rPr b="0" i="0" lang="en-US" sz="2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framing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selecting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focusing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0" i="0" lang="en-US" sz="2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feeding back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experiences in such a way as to produce in him or her appropriate learning sets and habits</a:t>
            </a:r>
            <a:endParaRPr/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600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"mediators" of our early learning interpose themselves between us and the world to help make our experiences meaningful. 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4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2" name="Google Shape;462;p64"/>
          <p:cNvSpPr txBox="1"/>
          <p:nvPr>
            <p:ph type="title"/>
          </p:nvPr>
        </p:nvSpPr>
        <p:spPr>
          <a:xfrm>
            <a:off x="685800" y="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Resilience Research Center</a:t>
            </a:r>
            <a:br>
              <a:rPr b="1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(Independent Learning)</a:t>
            </a:r>
            <a:endParaRPr/>
          </a:p>
        </p:txBody>
      </p:sp>
      <p:sp>
        <p:nvSpPr>
          <p:cNvPr id="463" name="Google Shape;463;p64"/>
          <p:cNvSpPr txBox="1"/>
          <p:nvPr>
            <p:ph idx="1" type="body"/>
          </p:nvPr>
        </p:nvSpPr>
        <p:spPr>
          <a:xfrm>
            <a:off x="457200" y="1828800"/>
            <a:ext cx="8382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95300" lvl="0" marL="495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a notable person that you believe is resilient.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495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that person to find information that supports your belief.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495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Bubble Map that describes the person.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495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Frame your Bubble Map and provide evidence from your research that supports your descriptors.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495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Imagine that the person was nominated for 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Room 9 Resilience Award”.</a:t>
            </a:r>
            <a:endParaRPr b="0" i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495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information from your Bubble Map and Frame to write a letter of recommendation for her or him explaining why they should win the award.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495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Arial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WWWW&amp;H rap about the person.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5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2" name="Google Shape;472;p65"/>
          <p:cNvSpPr txBox="1"/>
          <p:nvPr>
            <p:ph type="title"/>
          </p:nvPr>
        </p:nvSpPr>
        <p:spPr>
          <a:xfrm>
            <a:off x="685800" y="415925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(Self) Reflection</a:t>
            </a:r>
            <a:endParaRPr/>
          </a:p>
        </p:txBody>
      </p:sp>
      <p:sp>
        <p:nvSpPr>
          <p:cNvPr id="473" name="Google Shape;473;p65"/>
          <p:cNvSpPr txBox="1"/>
          <p:nvPr>
            <p:ph idx="1" type="body"/>
          </p:nvPr>
        </p:nvSpPr>
        <p:spPr>
          <a:xfrm>
            <a:off x="381000" y="1828800"/>
            <a:ext cx="8458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research is clear that organizational change is the result of </a:t>
            </a:r>
            <a:r>
              <a:rPr b="0" i="0" lang="en-US" sz="3200" u="none">
                <a:solidFill>
                  <a:srgbClr val="FF1A35"/>
                </a:solidFill>
                <a:latin typeface="Arial"/>
                <a:ea typeface="Arial"/>
                <a:cs typeface="Arial"/>
                <a:sym typeface="Arial"/>
              </a:rPr>
              <a:t>individuals changing themselves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their personal practices, not of "top-down" mandates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2000" u="sng">
                <a:solidFill>
                  <a:schemeClr val="hlink"/>
                </a:solidFill>
                <a:hlinkClick r:id="rId5"/>
              </a:rPr>
              <a:t>Airasian &amp; Gullickson, 1997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Self-reflection gives teachers a voice and control over their own practice.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9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2" name="Google Shape;202;p39"/>
          <p:cNvSpPr txBox="1"/>
          <p:nvPr>
            <p:ph type="title"/>
          </p:nvPr>
        </p:nvSpPr>
        <p:spPr>
          <a:xfrm>
            <a:off x="685800" y="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Scaffolding…</a:t>
            </a:r>
            <a:endParaRPr/>
          </a:p>
        </p:txBody>
      </p:sp>
      <p:sp>
        <p:nvSpPr>
          <p:cNvPr id="203" name="Google Shape;203;p39"/>
          <p:cNvSpPr txBox="1"/>
          <p:nvPr>
            <p:ph idx="1" type="body"/>
          </p:nvPr>
        </p:nvSpPr>
        <p:spPr>
          <a:xfrm>
            <a:off x="0" y="1752600"/>
            <a:ext cx="8763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28600" lvl="2" marL="1104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beginning of learning, students need a great deal of support; </a:t>
            </a:r>
            <a:endParaRPr/>
          </a:p>
          <a:p>
            <a:pPr indent="-228600" lvl="2" marL="1104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Gradually, this support is taken away to allow students to try their independence. This is what Pearson (1985) called the gradual release of responsibility. </a:t>
            </a:r>
            <a:endParaRPr/>
          </a:p>
          <a:p>
            <a:pPr indent="-228600" lvl="2" marL="1104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students are unable to achieve independence, the teacher brings back the support system to help students experience success until they are able to achieve independence (J.D. Cooper, 1993).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6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82" name="Google Shape;482;p66"/>
          <p:cNvSpPr txBox="1"/>
          <p:nvPr>
            <p:ph type="title"/>
          </p:nvPr>
        </p:nvSpPr>
        <p:spPr>
          <a:xfrm>
            <a:off x="676275" y="2667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(Self) Reflection</a:t>
            </a:r>
            <a:endParaRPr/>
          </a:p>
        </p:txBody>
      </p:sp>
      <p:sp>
        <p:nvSpPr>
          <p:cNvPr id="483" name="Google Shape;483;p66"/>
          <p:cNvSpPr txBox="1"/>
          <p:nvPr>
            <p:ph idx="1" type="body"/>
          </p:nvPr>
        </p:nvSpPr>
        <p:spPr>
          <a:xfrm>
            <a:off x="381000" y="1981200"/>
            <a:ext cx="8458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1016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32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Reflective Question (example): </a:t>
            </a:r>
            <a:endParaRPr/>
          </a:p>
          <a:p>
            <a:pPr indent="-304800" lvl="0" marL="304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practices have I included to ensure that my students will be successful?”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7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2" name="Google Shape;492;p67"/>
          <p:cNvSpPr txBox="1"/>
          <p:nvPr>
            <p:ph type="title"/>
          </p:nvPr>
        </p:nvSpPr>
        <p:spPr>
          <a:xfrm>
            <a:off x="685800" y="6858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 the Lesson</a:t>
            </a:r>
            <a:b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 Practice</a:t>
            </a:r>
            <a:b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493" name="Google Shape;493;p67"/>
          <p:cNvSpPr txBox="1"/>
          <p:nvPr>
            <p:ph idx="1" type="body"/>
          </p:nvPr>
        </p:nvSpPr>
        <p:spPr>
          <a:xfrm>
            <a:off x="533400" y="1981200"/>
            <a:ext cx="8458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Text: </a:t>
            </a:r>
            <a:r>
              <a:rPr b="0" i="0" lang="en-US" sz="3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Inspirational Story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Strategies:</a:t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 Prediction</a:t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 &amp; Capture</a:t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Bubble Map &amp; Frame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(Quick Write) </a:t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Genre Switching (WWWW&amp;H)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012" y="3124200"/>
            <a:ext cx="546100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8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02" name="Google Shape;502;p68"/>
          <p:cNvSpPr txBox="1"/>
          <p:nvPr>
            <p:ph type="title"/>
          </p:nvPr>
        </p:nvSpPr>
        <p:spPr>
          <a:xfrm>
            <a:off x="1066800" y="0"/>
            <a:ext cx="7620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3500"/>
              <a:buFont typeface="Arial"/>
              <a:buNone/>
            </a:pPr>
            <a:r>
              <a:rPr b="1" i="0" lang="en-US" sz="35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Inspirational Story</a:t>
            </a:r>
            <a:endParaRPr/>
          </a:p>
        </p:txBody>
      </p:sp>
      <p:sp>
        <p:nvSpPr>
          <p:cNvPr id="503" name="Google Shape;503;p68"/>
          <p:cNvSpPr txBox="1"/>
          <p:nvPr>
            <p:ph idx="1" type="body"/>
          </p:nvPr>
        </p:nvSpPr>
        <p:spPr>
          <a:xfrm>
            <a:off x="1066800" y="1219200"/>
            <a:ext cx="80010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 1/2          special         surgery      challenges</a:t>
            </a:r>
            <a:endParaRPr b="0" i="0" sz="2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speaker 	sports 	      missing       games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1			kid		thumb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leg		disability                 24             helper		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track                      motivational	 	 microscope </a:t>
            </a:r>
            <a:endParaRPr b="0" i="0" sz="2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 2         understand	        nerves </a:t>
            </a:r>
            <a:endParaRPr b="0" i="0" sz="2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5D22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9"/>
          <p:cNvSpPr txBox="1"/>
          <p:nvPr>
            <p:ph type="title"/>
          </p:nvPr>
        </p:nvSpPr>
        <p:spPr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View &amp; Capture</a:t>
            </a:r>
            <a:endParaRPr/>
          </a:p>
        </p:txBody>
      </p:sp>
      <p:sp>
        <p:nvSpPr>
          <p:cNvPr id="509" name="Google Shape;509;p69"/>
          <p:cNvSpPr txBox="1"/>
          <p:nvPr>
            <p:ph idx="1" type="body"/>
          </p:nvPr>
        </p:nvSpPr>
        <p:spPr>
          <a:xfrm>
            <a:off x="228600" y="1066800"/>
            <a:ext cx="8686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We will view the video text twice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Just take it in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View &amp; Capture: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Write or draw examples from the text that demonstrate each of the ideas in your View &amp; Capture frame.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Share what you captured with your partner.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Participate in the whole group discussion.</a:t>
            </a:r>
            <a:endParaRPr/>
          </a:p>
        </p:txBody>
      </p:sp>
      <p:sp>
        <p:nvSpPr>
          <p:cNvPr id="510" name="Google Shape;510;p69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012" y="3124200"/>
            <a:ext cx="546100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0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9" name="Google Shape;519;p70"/>
          <p:cNvSpPr txBox="1"/>
          <p:nvPr>
            <p:ph type="title"/>
          </p:nvPr>
        </p:nvSpPr>
        <p:spPr>
          <a:xfrm>
            <a:off x="1143000" y="0"/>
            <a:ext cx="7848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Inspirational Story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1"/>
          <p:cNvSpPr txBox="1"/>
          <p:nvPr>
            <p:ph type="title"/>
          </p:nvPr>
        </p:nvSpPr>
        <p:spPr>
          <a:xfrm>
            <a:off x="719137" y="609600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View &amp; Capture Frame</a:t>
            </a:r>
            <a:b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Write or draw examples from the text that demonstrate evidence of the ideas in each box from main character’s life </a:t>
            </a:r>
            <a:br>
              <a:rPr b="1" i="0" lang="en-US" sz="11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525" name="Google Shape;525;p71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aphicFrame>
        <p:nvGraphicFramePr>
          <p:cNvPr id="526" name="Google Shape;526;p71"/>
          <p:cNvGraphicFramePr/>
          <p:nvPr/>
        </p:nvGraphicFramePr>
        <p:xfrm>
          <a:off x="381000" y="99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{302D16F9-EEBF-4C00-9572-C8A7C06616DE}</a:tableStyleId>
              </a:tblPr>
              <a:tblGrid>
                <a:gridCol w="4229100"/>
                <a:gridCol w="4229100"/>
              </a:tblGrid>
              <a:tr h="2625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Strengths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Challenges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Victories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CE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CE6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2"/>
          <p:cNvSpPr txBox="1"/>
          <p:nvPr>
            <p:ph type="title"/>
          </p:nvPr>
        </p:nvSpPr>
        <p:spPr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Bubble Map </a:t>
            </a:r>
            <a:b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Describing Ben Underwood</a:t>
            </a:r>
            <a:endParaRPr/>
          </a:p>
        </p:txBody>
      </p:sp>
      <p:sp>
        <p:nvSpPr>
          <p:cNvPr id="532" name="Google Shape;532;p72"/>
          <p:cNvSpPr txBox="1"/>
          <p:nvPr/>
        </p:nvSpPr>
        <p:spPr>
          <a:xfrm>
            <a:off x="838200" y="990600"/>
            <a:ext cx="7848600" cy="58674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33" name="Google Shape;53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219200"/>
            <a:ext cx="73152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72"/>
          <p:cNvSpPr txBox="1"/>
          <p:nvPr/>
        </p:nvSpPr>
        <p:spPr>
          <a:xfrm>
            <a:off x="4040187" y="3638550"/>
            <a:ext cx="1600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Ezra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Frech</a:t>
            </a:r>
            <a:endParaRPr/>
          </a:p>
        </p:txBody>
      </p:sp>
      <p:sp>
        <p:nvSpPr>
          <p:cNvPr id="535" name="Google Shape;535;p72"/>
          <p:cNvSpPr txBox="1"/>
          <p:nvPr/>
        </p:nvSpPr>
        <p:spPr>
          <a:xfrm>
            <a:off x="4040187" y="19764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536" name="Google Shape;536;p72"/>
          <p:cNvSpPr txBox="1"/>
          <p:nvPr/>
        </p:nvSpPr>
        <p:spPr>
          <a:xfrm>
            <a:off x="1835150" y="2879725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537" name="Google Shape;537;p72"/>
          <p:cNvSpPr txBox="1"/>
          <p:nvPr/>
        </p:nvSpPr>
        <p:spPr>
          <a:xfrm>
            <a:off x="1890712" y="47196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538" name="Google Shape;538;p72"/>
          <p:cNvSpPr txBox="1"/>
          <p:nvPr/>
        </p:nvSpPr>
        <p:spPr>
          <a:xfrm>
            <a:off x="3970337" y="56086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539" name="Google Shape;539;p72"/>
          <p:cNvSpPr txBox="1"/>
          <p:nvPr/>
        </p:nvSpPr>
        <p:spPr>
          <a:xfrm>
            <a:off x="6335712" y="279558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540" name="Google Shape;540;p72"/>
          <p:cNvSpPr txBox="1"/>
          <p:nvPr/>
        </p:nvSpPr>
        <p:spPr>
          <a:xfrm>
            <a:off x="6186487" y="47196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541" name="Google Shape;541;p72"/>
          <p:cNvSpPr txBox="1"/>
          <p:nvPr/>
        </p:nvSpPr>
        <p:spPr>
          <a:xfrm rot="-1620000">
            <a:off x="1457325" y="2009775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542" name="Google Shape;542;p72"/>
          <p:cNvSpPr txBox="1"/>
          <p:nvPr/>
        </p:nvSpPr>
        <p:spPr>
          <a:xfrm rot="1500000">
            <a:off x="1371600" y="5748337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543" name="Google Shape;543;p72"/>
          <p:cNvSpPr txBox="1"/>
          <p:nvPr/>
        </p:nvSpPr>
        <p:spPr>
          <a:xfrm rot="-1620000">
            <a:off x="6508750" y="5827712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544" name="Google Shape;544;p72"/>
          <p:cNvSpPr txBox="1"/>
          <p:nvPr/>
        </p:nvSpPr>
        <p:spPr>
          <a:xfrm rot="900000">
            <a:off x="6518275" y="2009775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545" name="Google Shape;545;p72"/>
          <p:cNvSpPr txBox="1"/>
          <p:nvPr/>
        </p:nvSpPr>
        <p:spPr>
          <a:xfrm>
            <a:off x="3989387" y="6503987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546" name="Google Shape;546;p72"/>
          <p:cNvSpPr txBox="1"/>
          <p:nvPr/>
        </p:nvSpPr>
        <p:spPr>
          <a:xfrm>
            <a:off x="3962400" y="1203325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012" y="3124200"/>
            <a:ext cx="546100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3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55" name="Google Shape;555;p73"/>
          <p:cNvSpPr txBox="1"/>
          <p:nvPr>
            <p:ph type="title"/>
          </p:nvPr>
        </p:nvSpPr>
        <p:spPr>
          <a:xfrm>
            <a:off x="1281112" y="168275"/>
            <a:ext cx="71628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Metacognition Frame</a:t>
            </a:r>
            <a:endParaRPr/>
          </a:p>
        </p:txBody>
      </p:sp>
      <p:sp>
        <p:nvSpPr>
          <p:cNvPr id="556" name="Google Shape;556;p73"/>
          <p:cNvSpPr txBox="1"/>
          <p:nvPr>
            <p:ph idx="1" type="body"/>
          </p:nvPr>
        </p:nvSpPr>
        <p:spPr>
          <a:xfrm>
            <a:off x="1143000" y="946150"/>
            <a:ext cx="8001000" cy="57435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know I know something about 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________________________________________.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Second, _______________________________________.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addition, 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Finally, _______________________________________.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you know something that I know about __________.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42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4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65" name="Google Shape;565;p74"/>
          <p:cNvSpPr txBox="1"/>
          <p:nvPr>
            <p:ph type="title"/>
          </p:nvPr>
        </p:nvSpPr>
        <p:spPr>
          <a:xfrm>
            <a:off x="609600" y="38100"/>
            <a:ext cx="8305800" cy="1762125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Genre Switching</a:t>
            </a:r>
            <a:br>
              <a:rPr b="0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WWWW&amp;H</a:t>
            </a:r>
            <a:endParaRPr/>
          </a:p>
        </p:txBody>
      </p:sp>
      <p:sp>
        <p:nvSpPr>
          <p:cNvPr id="566" name="Google Shape;566;p74"/>
          <p:cNvSpPr txBox="1"/>
          <p:nvPr>
            <p:ph idx="1" type="body"/>
          </p:nvPr>
        </p:nvSpPr>
        <p:spPr>
          <a:xfrm>
            <a:off x="381000" y="1981200"/>
            <a:ext cx="8305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28600" lvl="2" marL="1104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“Who, What, When, Where and How”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“Who, What, When, Where and How”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“Who?”    ______________ (4 counts)   	 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“What?” ______________  (4 counts)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“When”   ______________ (4 counts)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 “Where” ______________  (4 counts)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 “How”     ______________ (4 counts)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 “Who, What, When, Where and How”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75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74" name="Google Shape;574;p75"/>
          <p:cNvSpPr txBox="1"/>
          <p:nvPr>
            <p:ph type="title"/>
          </p:nvPr>
        </p:nvSpPr>
        <p:spPr>
          <a:xfrm>
            <a:off x="685800" y="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 Assessment…</a:t>
            </a:r>
            <a:endParaRPr/>
          </a:p>
        </p:txBody>
      </p:sp>
      <p:sp>
        <p:nvSpPr>
          <p:cNvPr id="575" name="Google Shape;575;p75"/>
          <p:cNvSpPr txBox="1"/>
          <p:nvPr>
            <p:ph idx="1" type="body"/>
          </p:nvPr>
        </p:nvSpPr>
        <p:spPr>
          <a:xfrm>
            <a:off x="685800" y="1219200"/>
            <a:ext cx="8153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04800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700"/>
              <a:buFont typeface="Times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promotes learning</a:t>
            </a:r>
            <a:endParaRPr b="0" i="0" sz="2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700"/>
              <a:buFont typeface="Comic Sans MS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gives learners training in evaluation</a:t>
            </a:r>
            <a:endParaRPr b="0" i="0" sz="2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700"/>
              <a:buFont typeface="Comic Sans MS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gives both students and teachers a raised level of awareness of perceived levels of abilities</a:t>
            </a:r>
            <a:endParaRPr b="0" i="0" sz="2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700"/>
              <a:buFont typeface="Comic Sans MS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encourages learners to look at course content in a more discerning way</a:t>
            </a:r>
            <a:endParaRPr b="0" i="0" sz="2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700"/>
              <a:buFont typeface="Comic Sans MS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highly motivating in terms of goal-orientation</a:t>
            </a:r>
            <a:endParaRPr b="0" i="0" sz="2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700"/>
              <a:buFont typeface="Comic Sans MS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expands the range of assessment techniques in the classroom</a:t>
            </a:r>
            <a:endParaRPr b="0" i="0" sz="2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700"/>
              <a:buFont typeface="Comic Sans MS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students to participate in their own evaluation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0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1" name="Google Shape;211;p40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Critical Systems </a:t>
            </a:r>
            <a:endParaRPr/>
          </a:p>
        </p:txBody>
      </p:sp>
      <p:sp>
        <p:nvSpPr>
          <p:cNvPr id="212" name="Google Shape;212;p40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1270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to Student-Student to Teacher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30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to Content (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30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to Delivery System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012" y="3124200"/>
            <a:ext cx="546100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76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84" name="Google Shape;584;p76"/>
          <p:cNvSpPr txBox="1"/>
          <p:nvPr>
            <p:ph type="title"/>
          </p:nvPr>
        </p:nvSpPr>
        <p:spPr>
          <a:xfrm>
            <a:off x="1066800" y="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How did we get here?</a:t>
            </a:r>
            <a:endParaRPr/>
          </a:p>
        </p:txBody>
      </p:sp>
      <p:sp>
        <p:nvSpPr>
          <p:cNvPr id="585" name="Google Shape;585;p76"/>
          <p:cNvSpPr txBox="1"/>
          <p:nvPr>
            <p:ph idx="1" type="body"/>
          </p:nvPr>
        </p:nvSpPr>
        <p:spPr>
          <a:xfrm>
            <a:off x="1143000" y="990600"/>
            <a:ext cx="76200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5D2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2204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5D2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2204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5D2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2204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5D2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2204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5D2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2204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5D2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2204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5D2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2204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5D2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2204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5D2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2204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5D22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5D22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Relating Factor:  helped us to</a:t>
            </a:r>
            <a:endParaRPr/>
          </a:p>
        </p:txBody>
      </p:sp>
      <p:cxnSp>
        <p:nvCxnSpPr>
          <p:cNvPr id="586" name="Google Shape;586;p76"/>
          <p:cNvCxnSpPr/>
          <p:nvPr/>
        </p:nvCxnSpPr>
        <p:spPr>
          <a:xfrm>
            <a:off x="1295400" y="3200400"/>
            <a:ext cx="1600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7" name="Google Shape;587;p76"/>
          <p:cNvCxnSpPr/>
          <p:nvPr/>
        </p:nvCxnSpPr>
        <p:spPr>
          <a:xfrm flipH="1" rot="10800000">
            <a:off x="2895600" y="2514600"/>
            <a:ext cx="609600" cy="685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8" name="Google Shape;588;p76"/>
          <p:cNvCxnSpPr/>
          <p:nvPr/>
        </p:nvCxnSpPr>
        <p:spPr>
          <a:xfrm>
            <a:off x="3505200" y="2514600"/>
            <a:ext cx="457200" cy="685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9" name="Google Shape;589;p76"/>
          <p:cNvCxnSpPr/>
          <p:nvPr/>
        </p:nvCxnSpPr>
        <p:spPr>
          <a:xfrm>
            <a:off x="3962400" y="3200400"/>
            <a:ext cx="1447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0" name="Google Shape;590;p76"/>
          <p:cNvCxnSpPr/>
          <p:nvPr/>
        </p:nvCxnSpPr>
        <p:spPr>
          <a:xfrm flipH="1" rot="10800000">
            <a:off x="5410200" y="2514600"/>
            <a:ext cx="609600" cy="685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1" name="Google Shape;591;p76"/>
          <p:cNvCxnSpPr/>
          <p:nvPr/>
        </p:nvCxnSpPr>
        <p:spPr>
          <a:xfrm>
            <a:off x="6019800" y="2514600"/>
            <a:ext cx="457200" cy="685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2" name="Google Shape;592;p76"/>
          <p:cNvCxnSpPr/>
          <p:nvPr/>
        </p:nvCxnSpPr>
        <p:spPr>
          <a:xfrm>
            <a:off x="6477000" y="3200400"/>
            <a:ext cx="1524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3" name="Google Shape;593;p76"/>
          <p:cNvSpPr txBox="1"/>
          <p:nvPr/>
        </p:nvSpPr>
        <p:spPr>
          <a:xfrm>
            <a:off x="1295400" y="2819400"/>
            <a:ext cx="1384300" cy="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Circle Map</a:t>
            </a:r>
            <a:endParaRPr/>
          </a:p>
        </p:txBody>
      </p:sp>
      <p:sp>
        <p:nvSpPr>
          <p:cNvPr id="594" name="Google Shape;594;p76"/>
          <p:cNvSpPr txBox="1"/>
          <p:nvPr/>
        </p:nvSpPr>
        <p:spPr>
          <a:xfrm>
            <a:off x="3370262" y="2895600"/>
            <a:ext cx="1920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 Black"/>
              <a:buNone/>
            </a:pPr>
            <a:r>
              <a:rPr b="0" i="0" lang="en-US" sz="11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as</a:t>
            </a:r>
            <a:endParaRPr/>
          </a:p>
        </p:txBody>
      </p:sp>
      <p:sp>
        <p:nvSpPr>
          <p:cNvPr id="595" name="Google Shape;595;p76"/>
          <p:cNvSpPr txBox="1"/>
          <p:nvPr/>
        </p:nvSpPr>
        <p:spPr>
          <a:xfrm>
            <a:off x="5884862" y="2895600"/>
            <a:ext cx="192087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 Black"/>
              <a:buNone/>
            </a:pPr>
            <a:r>
              <a:rPr b="0" i="0" lang="en-US" sz="11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as</a:t>
            </a:r>
            <a:endParaRPr/>
          </a:p>
        </p:txBody>
      </p:sp>
      <p:cxnSp>
        <p:nvCxnSpPr>
          <p:cNvPr id="596" name="Google Shape;596;p76"/>
          <p:cNvCxnSpPr/>
          <p:nvPr/>
        </p:nvCxnSpPr>
        <p:spPr>
          <a:xfrm>
            <a:off x="1066800" y="1143000"/>
            <a:ext cx="0" cy="457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7" name="Google Shape;597;p76"/>
          <p:cNvCxnSpPr/>
          <p:nvPr/>
        </p:nvCxnSpPr>
        <p:spPr>
          <a:xfrm>
            <a:off x="1066800" y="5715000"/>
            <a:ext cx="7543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8" name="Google Shape;598;p76"/>
          <p:cNvCxnSpPr/>
          <p:nvPr/>
        </p:nvCxnSpPr>
        <p:spPr>
          <a:xfrm>
            <a:off x="8610600" y="1143000"/>
            <a:ext cx="0" cy="457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9" name="Google Shape;599;p76"/>
          <p:cNvCxnSpPr/>
          <p:nvPr/>
        </p:nvCxnSpPr>
        <p:spPr>
          <a:xfrm>
            <a:off x="1066800" y="1143000"/>
            <a:ext cx="7543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00" name="Google Shape;600;p76"/>
          <p:cNvSpPr txBox="1"/>
          <p:nvPr/>
        </p:nvSpPr>
        <p:spPr>
          <a:xfrm>
            <a:off x="1435100" y="3270250"/>
            <a:ext cx="1384300" cy="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Resilience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7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08" name="Google Shape;608;p77"/>
          <p:cNvSpPr txBox="1"/>
          <p:nvPr>
            <p:ph type="title"/>
          </p:nvPr>
        </p:nvSpPr>
        <p:spPr>
          <a:xfrm>
            <a:off x="685800" y="3048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Reflection</a:t>
            </a:r>
            <a:endParaRPr/>
          </a:p>
        </p:txBody>
      </p:sp>
      <p:sp>
        <p:nvSpPr>
          <p:cNvPr id="609" name="Google Shape;609;p77"/>
          <p:cNvSpPr txBox="1"/>
          <p:nvPr>
            <p:ph idx="1" type="body"/>
          </p:nvPr>
        </p:nvSpPr>
        <p:spPr>
          <a:xfrm>
            <a:off x="533400" y="914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Ask: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 gave you the test today, could you achieve an 80% or better on: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32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Describing a person using adjectives </a:t>
            </a:r>
            <a:endParaRPr/>
          </a:p>
          <a:p>
            <a:pPr indent="-1778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evidence from text to support your thoughts  descriptors.</a:t>
            </a:r>
            <a:endParaRPr/>
          </a:p>
          <a:p>
            <a:pPr indent="-1778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Synthesizing information into written form </a:t>
            </a:r>
            <a:endParaRPr/>
          </a:p>
          <a:p>
            <a:pPr indent="-1778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8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Transferring learning to a new genre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Red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I am not ready.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Yellow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I have some reservations.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	Green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I am ready!</a:t>
            </a:r>
            <a:endParaRPr/>
          </a:p>
        </p:txBody>
      </p:sp>
      <p:pic>
        <p:nvPicPr>
          <p:cNvPr id="610" name="Google Shape;61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387" y="4875212"/>
            <a:ext cx="1422400" cy="16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78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18" name="Google Shape;618;p78"/>
          <p:cNvSpPr txBox="1"/>
          <p:nvPr>
            <p:ph type="title"/>
          </p:nvPr>
        </p:nvSpPr>
        <p:spPr>
          <a:xfrm>
            <a:off x="685800" y="-2286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Confirmation</a:t>
            </a:r>
            <a:endParaRPr/>
          </a:p>
        </p:txBody>
      </p:sp>
      <p:sp>
        <p:nvSpPr>
          <p:cNvPr id="619" name="Google Shape;619;p78"/>
          <p:cNvSpPr txBox="1"/>
          <p:nvPr>
            <p:ph idx="1" type="body"/>
          </p:nvPr>
        </p:nvSpPr>
        <p:spPr>
          <a:xfrm>
            <a:off x="457200" y="1981200"/>
            <a:ext cx="8305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2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knowledge transfers across time and cultures and provides a conceptual structure for thinking about related and new ideas.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H. Lynn Erikson</a:t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30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Comic Sans M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Revisit Circle Map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Metacognition Frame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9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28" name="Google Shape;628;p79"/>
          <p:cNvSpPr txBox="1"/>
          <p:nvPr>
            <p:ph type="title"/>
          </p:nvPr>
        </p:nvSpPr>
        <p:spPr>
          <a:xfrm>
            <a:off x="685800" y="-2286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Confirmation</a:t>
            </a:r>
            <a:endParaRPr/>
          </a:p>
        </p:txBody>
      </p:sp>
      <p:sp>
        <p:nvSpPr>
          <p:cNvPr id="629" name="Google Shape;629;p79"/>
          <p:cNvSpPr txBox="1"/>
          <p:nvPr>
            <p:ph idx="1" type="body"/>
          </p:nvPr>
        </p:nvSpPr>
        <p:spPr>
          <a:xfrm>
            <a:off x="457200" y="1981200"/>
            <a:ext cx="8305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Circle Map (revisited)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80"/>
          <p:cNvSpPr txBox="1"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5" name="Google Shape;635;p80"/>
          <p:cNvSpPr/>
          <p:nvPr/>
        </p:nvSpPr>
        <p:spPr>
          <a:xfrm>
            <a:off x="1524000" y="609600"/>
            <a:ext cx="6019800" cy="57912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Resilience</a:t>
            </a:r>
            <a:endParaRPr/>
          </a:p>
        </p:txBody>
      </p:sp>
      <p:sp>
        <p:nvSpPr>
          <p:cNvPr id="636" name="Google Shape;636;p80"/>
          <p:cNvSpPr/>
          <p:nvPr/>
        </p:nvSpPr>
        <p:spPr>
          <a:xfrm>
            <a:off x="3390900" y="2516187"/>
            <a:ext cx="2400300" cy="227965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7" name="Google Shape;637;p80"/>
          <p:cNvSpPr txBox="1"/>
          <p:nvPr/>
        </p:nvSpPr>
        <p:spPr>
          <a:xfrm>
            <a:off x="2362200" y="1550987"/>
            <a:ext cx="261143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Behaviors</a:t>
            </a:r>
            <a:endParaRPr/>
          </a:p>
        </p:txBody>
      </p:sp>
      <p:sp>
        <p:nvSpPr>
          <p:cNvPr id="638" name="Google Shape;638;p80"/>
          <p:cNvSpPr txBox="1"/>
          <p:nvPr/>
        </p:nvSpPr>
        <p:spPr>
          <a:xfrm>
            <a:off x="3011487" y="5253037"/>
            <a:ext cx="315912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Characteristics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1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47" name="Google Shape;647;p81"/>
          <p:cNvSpPr txBox="1"/>
          <p:nvPr>
            <p:ph type="title"/>
          </p:nvPr>
        </p:nvSpPr>
        <p:spPr>
          <a:xfrm>
            <a:off x="457200" y="-228600"/>
            <a:ext cx="8382000" cy="1724025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None/>
            </a:pPr>
            <a:br>
              <a:rPr b="1" i="0" lang="en-US" sz="35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Teaching Toward Mastery/Understanding…</a:t>
            </a:r>
            <a:endParaRPr/>
          </a:p>
        </p:txBody>
      </p:sp>
      <p:sp>
        <p:nvSpPr>
          <p:cNvPr id="648" name="Google Shape;648;p81"/>
          <p:cNvSpPr txBox="1"/>
          <p:nvPr>
            <p:ph idx="1" type="body"/>
          </p:nvPr>
        </p:nvSpPr>
        <p:spPr>
          <a:xfrm>
            <a:off x="457200" y="19812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04800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3600"/>
              <a:buFont typeface="Comic Sans MS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teacher who expects and insists on excellence brings on mastery.</a:t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600"/>
              <a:buFont typeface="Comic Sans MS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Mastery is related to transformation and the expectations of achieving ever higher levels of excellence; reaching for that ultimate goal of being in sync with the natural world. 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Augusta Mann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82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57" name="Google Shape;657;p82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658" name="Google Shape;658;p82"/>
          <p:cNvSpPr txBox="1"/>
          <p:nvPr>
            <p:ph idx="1" type="body"/>
          </p:nvPr>
        </p:nvSpPr>
        <p:spPr>
          <a:xfrm>
            <a:off x="685800" y="1981200"/>
            <a:ext cx="8077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Text: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Cesar Chavez: Fasts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Concept and Strategies: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Revisit Circle Map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Bubble Map/Frame</a:t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Writing/Genre Switching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83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67" name="Google Shape;667;p83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668" name="Google Shape;668;p83"/>
          <p:cNvSpPr txBox="1"/>
          <p:nvPr>
            <p:ph idx="1" type="body"/>
          </p:nvPr>
        </p:nvSpPr>
        <p:spPr>
          <a:xfrm>
            <a:off x="685800" y="1828800"/>
            <a:ext cx="8077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Assessment: 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experiencing the text, create a Bubble Map using adjectives that describe Cesar Chavez, add a frame to your 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Bubble Map and provide evidence from text to supports each descriptor, synthesize the  information from your Bubble Map and Frame in written form, transfer what you’ve learned into the WWWW&amp;H genre.</a:t>
            </a:r>
            <a:endParaRPr/>
          </a:p>
          <a:p>
            <a:pPr indent="-139700" lvl="0" marL="342900" rtl="0" algn="l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012" y="3124200"/>
            <a:ext cx="546100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84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77" name="Google Shape;677;p84"/>
          <p:cNvSpPr txBox="1"/>
          <p:nvPr>
            <p:ph type="title"/>
          </p:nvPr>
        </p:nvSpPr>
        <p:spPr>
          <a:xfrm>
            <a:off x="1524000" y="-304800"/>
            <a:ext cx="7162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Cesar Chavez Fasts</a:t>
            </a:r>
            <a:endParaRPr/>
          </a:p>
        </p:txBody>
      </p:sp>
      <p:sp>
        <p:nvSpPr>
          <p:cNvPr id="678" name="Google Shape;678;p84"/>
          <p:cNvSpPr txBox="1"/>
          <p:nvPr>
            <p:ph idx="1" type="body"/>
          </p:nvPr>
        </p:nvSpPr>
        <p:spPr>
          <a:xfrm>
            <a:off x="1066800" y="954087"/>
            <a:ext cx="78867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overcome 		8		symbol</a:t>
            </a:r>
            <a:endParaRPr b="0" i="0" sz="2400" u="none">
              <a:solidFill>
                <a:srgbClr val="5D22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movement 		achieve		give 					</a:t>
            </a:r>
            <a:endParaRPr b="0" i="0" sz="2400" u="none">
              <a:solidFill>
                <a:srgbClr val="5D22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violence     sacrifice	  commitment</a:t>
            </a:r>
            <a:endParaRPr b="0" i="0" sz="2400" u="none">
              <a:solidFill>
                <a:srgbClr val="5D22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pesticide</a:t>
            </a:r>
            <a:r>
              <a:rPr b="0" i="0" lang="en-US" sz="2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values	               leaflet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farmers		organize	1968					</a:t>
            </a:r>
            <a:endParaRPr b="0" i="0" sz="2400" u="none">
              <a:solidFill>
                <a:srgbClr val="5D22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eagle			1988		dying</a:t>
            </a:r>
            <a:endParaRPr b="0" i="0" sz="2400" u="none">
              <a:solidFill>
                <a:srgbClr val="5D22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hero			life		courage				</a:t>
            </a:r>
            <a:endParaRPr b="0" i="0" sz="2400" u="none">
              <a:solidFill>
                <a:srgbClr val="5D22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justice			suffer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		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5"/>
          <p:cNvSpPr txBox="1"/>
          <p:nvPr>
            <p:ph type="title"/>
          </p:nvPr>
        </p:nvSpPr>
        <p:spPr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View &amp; Capture</a:t>
            </a:r>
            <a:endParaRPr/>
          </a:p>
        </p:txBody>
      </p:sp>
      <p:sp>
        <p:nvSpPr>
          <p:cNvPr id="684" name="Google Shape;684;p85"/>
          <p:cNvSpPr txBox="1"/>
          <p:nvPr>
            <p:ph idx="1" type="body"/>
          </p:nvPr>
        </p:nvSpPr>
        <p:spPr>
          <a:xfrm>
            <a:off x="228600" y="1066800"/>
            <a:ext cx="8686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We will view the video text twice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Just take it in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View &amp; Capture: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Write or draw examples from the text that demonstrate each of the ideas in your View &amp; Capture frame.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Share what you captured with your partner.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2204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Participate in the whole group discussion.</a:t>
            </a:r>
            <a:endParaRPr/>
          </a:p>
        </p:txBody>
      </p:sp>
      <p:sp>
        <p:nvSpPr>
          <p:cNvPr id="685" name="Google Shape;685;p85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1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1" name="Google Shape;221;p41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222" name="Google Shape;222;p41"/>
          <p:cNvSpPr txBox="1"/>
          <p:nvPr>
            <p:ph idx="1" type="body"/>
          </p:nvPr>
        </p:nvSpPr>
        <p:spPr>
          <a:xfrm>
            <a:off x="685800" y="1981200"/>
            <a:ext cx="8153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Standards: 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will be able to describe a character using adjectives by identifying traits and qualities of the character.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Assessment: 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experiencing a text, students will describe a person using adjectives,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evidence from text to support their descriptors, synthesize information in written form,  and transfer learning to a new genre.</a:t>
            </a:r>
            <a:endParaRPr/>
          </a:p>
          <a:p>
            <a:pPr indent="-165100" lvl="0" marL="342900" rtl="0" algn="l"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6"/>
          <p:cNvSpPr txBox="1"/>
          <p:nvPr>
            <p:ph type="title"/>
          </p:nvPr>
        </p:nvSpPr>
        <p:spPr>
          <a:xfrm>
            <a:off x="719137" y="609600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View &amp; Capture Frame</a:t>
            </a:r>
            <a:b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Write or draw examples from the text that demonstrate evidence of the ideas in each box from main character’s life </a:t>
            </a:r>
            <a:br>
              <a:rPr b="1" i="0" lang="en-US" sz="11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691" name="Google Shape;691;p86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aphicFrame>
        <p:nvGraphicFramePr>
          <p:cNvPr id="692" name="Google Shape;692;p86"/>
          <p:cNvGraphicFramePr/>
          <p:nvPr/>
        </p:nvGraphicFramePr>
        <p:xfrm>
          <a:off x="381000" y="99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{302D16F9-EEBF-4C00-9572-C8A7C06616DE}</a:tableStyleId>
              </a:tblPr>
              <a:tblGrid>
                <a:gridCol w="4229100"/>
                <a:gridCol w="4229100"/>
              </a:tblGrid>
              <a:tr h="2625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Strengths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Challenges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Victories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CE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0E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CE6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7"/>
          <p:cNvSpPr txBox="1"/>
          <p:nvPr>
            <p:ph type="title"/>
          </p:nvPr>
        </p:nvSpPr>
        <p:spPr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Bubble Map </a:t>
            </a:r>
            <a:b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Describing Ben Underwood</a:t>
            </a:r>
            <a:endParaRPr/>
          </a:p>
        </p:txBody>
      </p:sp>
      <p:sp>
        <p:nvSpPr>
          <p:cNvPr id="698" name="Google Shape;698;p87"/>
          <p:cNvSpPr txBox="1"/>
          <p:nvPr/>
        </p:nvSpPr>
        <p:spPr>
          <a:xfrm>
            <a:off x="838200" y="990600"/>
            <a:ext cx="7848600" cy="58674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99" name="Google Shape;69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219200"/>
            <a:ext cx="73152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87"/>
          <p:cNvSpPr txBox="1"/>
          <p:nvPr/>
        </p:nvSpPr>
        <p:spPr>
          <a:xfrm>
            <a:off x="4040187" y="3716337"/>
            <a:ext cx="1600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Cesar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Chavez</a:t>
            </a:r>
            <a:endParaRPr/>
          </a:p>
        </p:txBody>
      </p:sp>
      <p:sp>
        <p:nvSpPr>
          <p:cNvPr id="701" name="Google Shape;701;p87"/>
          <p:cNvSpPr txBox="1"/>
          <p:nvPr/>
        </p:nvSpPr>
        <p:spPr>
          <a:xfrm>
            <a:off x="4040187" y="19764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702" name="Google Shape;702;p87"/>
          <p:cNvSpPr txBox="1"/>
          <p:nvPr/>
        </p:nvSpPr>
        <p:spPr>
          <a:xfrm>
            <a:off x="1835150" y="2879725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703" name="Google Shape;703;p87"/>
          <p:cNvSpPr txBox="1"/>
          <p:nvPr/>
        </p:nvSpPr>
        <p:spPr>
          <a:xfrm>
            <a:off x="1890712" y="47196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704" name="Google Shape;704;p87"/>
          <p:cNvSpPr txBox="1"/>
          <p:nvPr/>
        </p:nvSpPr>
        <p:spPr>
          <a:xfrm>
            <a:off x="3970337" y="56086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705" name="Google Shape;705;p87"/>
          <p:cNvSpPr txBox="1"/>
          <p:nvPr/>
        </p:nvSpPr>
        <p:spPr>
          <a:xfrm>
            <a:off x="6335712" y="279558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706" name="Google Shape;706;p87"/>
          <p:cNvSpPr txBox="1"/>
          <p:nvPr/>
        </p:nvSpPr>
        <p:spPr>
          <a:xfrm>
            <a:off x="6186487" y="4719637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adjective</a:t>
            </a:r>
            <a:endParaRPr/>
          </a:p>
        </p:txBody>
      </p:sp>
      <p:sp>
        <p:nvSpPr>
          <p:cNvPr id="707" name="Google Shape;707;p87"/>
          <p:cNvSpPr txBox="1"/>
          <p:nvPr/>
        </p:nvSpPr>
        <p:spPr>
          <a:xfrm rot="-1620000">
            <a:off x="1457325" y="2009775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708" name="Google Shape;708;p87"/>
          <p:cNvSpPr txBox="1"/>
          <p:nvPr/>
        </p:nvSpPr>
        <p:spPr>
          <a:xfrm rot="1500000">
            <a:off x="1371600" y="5748337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709" name="Google Shape;709;p87"/>
          <p:cNvSpPr txBox="1"/>
          <p:nvPr/>
        </p:nvSpPr>
        <p:spPr>
          <a:xfrm rot="-1620000">
            <a:off x="6508750" y="5827712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710" name="Google Shape;710;p87"/>
          <p:cNvSpPr txBox="1"/>
          <p:nvPr/>
        </p:nvSpPr>
        <p:spPr>
          <a:xfrm rot="900000">
            <a:off x="6518275" y="2009775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711" name="Google Shape;711;p87"/>
          <p:cNvSpPr txBox="1"/>
          <p:nvPr/>
        </p:nvSpPr>
        <p:spPr>
          <a:xfrm>
            <a:off x="3989387" y="6503987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  <p:sp>
        <p:nvSpPr>
          <p:cNvPr id="712" name="Google Shape;712;p87"/>
          <p:cNvSpPr txBox="1"/>
          <p:nvPr/>
        </p:nvSpPr>
        <p:spPr>
          <a:xfrm>
            <a:off x="3962400" y="1203325"/>
            <a:ext cx="1638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Textual evidence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012" y="3124200"/>
            <a:ext cx="546100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88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21" name="Google Shape;721;p88"/>
          <p:cNvSpPr txBox="1"/>
          <p:nvPr>
            <p:ph type="title"/>
          </p:nvPr>
        </p:nvSpPr>
        <p:spPr>
          <a:xfrm>
            <a:off x="1524000" y="0"/>
            <a:ext cx="7162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Cesar Chavez Fasts Video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0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012" y="3124200"/>
            <a:ext cx="546100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89"/>
          <p:cNvSpPr txBox="1"/>
          <p:nvPr/>
        </p:nvSpPr>
        <p:spPr>
          <a:xfrm>
            <a:off x="8399462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29" name="Google Shape;729;p89"/>
          <p:cNvSpPr txBox="1"/>
          <p:nvPr>
            <p:ph type="title"/>
          </p:nvPr>
        </p:nvSpPr>
        <p:spPr>
          <a:xfrm>
            <a:off x="1281112" y="168275"/>
            <a:ext cx="71628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Metacognition Frame</a:t>
            </a:r>
            <a:endParaRPr/>
          </a:p>
        </p:txBody>
      </p:sp>
      <p:sp>
        <p:nvSpPr>
          <p:cNvPr id="730" name="Google Shape;730;p89"/>
          <p:cNvSpPr txBox="1"/>
          <p:nvPr>
            <p:ph idx="1" type="body"/>
          </p:nvPr>
        </p:nvSpPr>
        <p:spPr>
          <a:xfrm>
            <a:off x="1143000" y="946150"/>
            <a:ext cx="8001000" cy="57435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know I know something about 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________________________________________.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Second, _______________________________________.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addition, 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Finally, _______________________________________.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2204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you know something that I know about __________.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42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90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38" name="Google Shape;738;p90"/>
          <p:cNvSpPr txBox="1"/>
          <p:nvPr>
            <p:ph type="title"/>
          </p:nvPr>
        </p:nvSpPr>
        <p:spPr>
          <a:xfrm>
            <a:off x="609600" y="38100"/>
            <a:ext cx="8305800" cy="1762125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2204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Genre Switching</a:t>
            </a:r>
            <a:br>
              <a:rPr b="0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rgbClr val="5D2204"/>
                </a:solidFill>
                <a:latin typeface="Arial"/>
                <a:ea typeface="Arial"/>
                <a:cs typeface="Arial"/>
                <a:sym typeface="Arial"/>
              </a:rPr>
              <a:t>WWWW&amp;H</a:t>
            </a:r>
            <a:endParaRPr/>
          </a:p>
        </p:txBody>
      </p:sp>
      <p:sp>
        <p:nvSpPr>
          <p:cNvPr id="739" name="Google Shape;739;p90"/>
          <p:cNvSpPr txBox="1"/>
          <p:nvPr>
            <p:ph idx="1" type="body"/>
          </p:nvPr>
        </p:nvSpPr>
        <p:spPr>
          <a:xfrm>
            <a:off x="381000" y="1981200"/>
            <a:ext cx="8305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28600" lvl="2" marL="1104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“Who, What, When, Where and How”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“Who, What, When, Where and How”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“Who?”    ______________ (4 counts)   	 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“What?” ______________  (4 counts)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“When”   ______________ (4 counts)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 “Where” ______________  (4 counts)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 “How”     ______________ (4 counts)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04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 “Who, What, When, Where and How”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91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47" name="Google Shape;747;p91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748" name="Google Shape;748;p91"/>
          <p:cNvSpPr txBox="1"/>
          <p:nvPr>
            <p:ph idx="1" type="body"/>
          </p:nvPr>
        </p:nvSpPr>
        <p:spPr>
          <a:xfrm>
            <a:off x="685800" y="1828800"/>
            <a:ext cx="8077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Assessment: 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experiencing the text, create a Bubble Map using adjectives that describe Cesar Chavez, add a frame to your 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Bubble Map and provide evidence from text to supports each descriptor, synthesize the  information from your Bubble Map and Frame in written form, transfer what you’ve learned into the WWWW&amp;H genre.</a:t>
            </a:r>
            <a:endParaRPr/>
          </a:p>
          <a:p>
            <a:pPr indent="-139700" lvl="0" marL="342900" rtl="0" algn="l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92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56" name="Google Shape;756;p92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 Again…</a:t>
            </a:r>
            <a:b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Student Success</a:t>
            </a:r>
            <a:endParaRPr/>
          </a:p>
        </p:txBody>
      </p:sp>
      <p:sp>
        <p:nvSpPr>
          <p:cNvPr id="757" name="Google Shape;757;p92"/>
          <p:cNvSpPr txBox="1"/>
          <p:nvPr>
            <p:ph idx="1" type="body"/>
          </p:nvPr>
        </p:nvSpPr>
        <p:spPr>
          <a:xfrm>
            <a:off x="457200" y="1981200"/>
            <a:ext cx="8305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Demonstration of Mastery/Understanding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0" name="Google Shape;230;p42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Concepts…</a:t>
            </a:r>
            <a:endParaRPr/>
          </a:p>
        </p:txBody>
      </p:sp>
      <p:sp>
        <p:nvSpPr>
          <p:cNvPr id="231" name="Google Shape;231;p42"/>
          <p:cNvSpPr txBox="1"/>
          <p:nvPr>
            <p:ph idx="1" type="body"/>
          </p:nvPr>
        </p:nvSpPr>
        <p:spPr>
          <a:xfrm>
            <a:off x="152400" y="1981200"/>
            <a:ext cx="8610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2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“Concepts are deep and essential understandings those understandings that drive us and govern our sense of purpose.” 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Caine and Caine</a:t>
            </a:r>
            <a:endParaRPr/>
          </a:p>
          <a:p>
            <a:pPr indent="-228600" lvl="4" marL="2019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876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“Deep knowledge transfers across time and cultures and provides a conceptual structure for thinking about related and new ideas.”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H. Lynn Erikson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-1587"/>
            <a:ext cx="9145587" cy="685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3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0" name="Google Shape;240;p43"/>
          <p:cNvSpPr txBox="1"/>
          <p:nvPr>
            <p:ph type="title"/>
          </p:nvPr>
        </p:nvSpPr>
        <p:spPr>
          <a:xfrm>
            <a:off x="720725" y="441325"/>
            <a:ext cx="7772400" cy="790575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Teaching Conceptually…</a:t>
            </a:r>
            <a:endParaRPr/>
          </a:p>
        </p:txBody>
      </p:sp>
      <p:sp>
        <p:nvSpPr>
          <p:cNvPr id="241" name="Google Shape;241;p43"/>
          <p:cNvSpPr txBox="1"/>
          <p:nvPr>
            <p:ph idx="1" type="body"/>
          </p:nvPr>
        </p:nvSpPr>
        <p:spPr>
          <a:xfrm>
            <a:off x="685800" y="1752600"/>
            <a:ext cx="8153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Comic Sans M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complexity moves from facts to concepts for </a:t>
            </a:r>
            <a:r>
              <a:rPr b="0" i="0" lang="en-US" sz="24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enduring understanding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Comic Sans M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complexity requires </a:t>
            </a:r>
            <a:r>
              <a:rPr b="0" i="0" lang="en-US" sz="24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critical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4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conceptual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 and </a:t>
            </a:r>
            <a:r>
              <a:rPr b="0" i="0" lang="en-US" sz="24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creative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thinking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Comic Sans M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Topic-based/Fact-based curriculum is </a:t>
            </a:r>
            <a:r>
              <a:rPr b="0" i="0" lang="en-US" sz="24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boring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Comic Sans M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thinking classroom, </a:t>
            </a:r>
            <a:r>
              <a:rPr b="0" i="0" lang="en-US" sz="24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facts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become tools to develop concepts and generalizations and become building blocks to </a:t>
            </a:r>
            <a:r>
              <a:rPr b="0" i="0" lang="en-US" sz="24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support conceptual learning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Comic Sans M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factual coverage increases, conceptual engagement decreases…</a:t>
            </a:r>
            <a:r>
              <a:rPr b="0" i="0" lang="en-US" sz="24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along with motivation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learning.”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164"/>
              </a:buClr>
              <a:buSzPts val="2400"/>
              <a:buFont typeface="Comic Sans M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Motivation is intrinsically generated by the </a:t>
            </a:r>
            <a:r>
              <a:rPr b="0" i="0" lang="en-US" sz="2400" u="none">
                <a:solidFill>
                  <a:srgbClr val="DE142C"/>
                </a:solidFill>
                <a:latin typeface="Arial"/>
                <a:ea typeface="Arial"/>
                <a:cs typeface="Arial"/>
                <a:sym typeface="Arial"/>
              </a:rPr>
              <a:t>conceptual mind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" y="0"/>
            <a:ext cx="9145587" cy="70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37" y="1676400"/>
            <a:ext cx="6697662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4"/>
          <p:cNvSpPr txBox="1"/>
          <p:nvPr/>
        </p:nvSpPr>
        <p:spPr>
          <a:xfrm>
            <a:off x="8170862" y="6315075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0" name="Google Shape;250;p44"/>
          <p:cNvSpPr txBox="1"/>
          <p:nvPr>
            <p:ph type="title"/>
          </p:nvPr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Development</a:t>
            </a:r>
            <a:endParaRPr/>
          </a:p>
        </p:txBody>
      </p:sp>
      <p:sp>
        <p:nvSpPr>
          <p:cNvPr id="251" name="Google Shape;251;p44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Concept: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Resilience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2164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Strategy: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Circle Map &amp; Frame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wearing a suit and tie smiling at the camera&#10;&#10;Description automatically generated" id="252" name="Google Shape;25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2175" y="4795837"/>
            <a:ext cx="1250950" cy="16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4"/>
          <p:cNvSpPr txBox="1"/>
          <p:nvPr/>
        </p:nvSpPr>
        <p:spPr>
          <a:xfrm>
            <a:off x="2247900" y="5349875"/>
            <a:ext cx="44196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54"/>
              </a:buClr>
              <a:buSzPts val="2000"/>
              <a:buFont typeface="Gill Sans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6"/>
              </a:rPr>
              <a:t>www.thinkingfoundation.org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54"/>
              </a:buClr>
              <a:buSzPts val="2000"/>
              <a:buFont typeface="Gill Sans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7"/>
              </a:rPr>
              <a:t>www.designsforthinking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54"/>
              </a:buClr>
              <a:buSzPts val="2000"/>
              <a:buFont typeface="Gill Sans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8"/>
              </a:rPr>
              <a:t>www.thinkingschoolsinternational.com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sng">
              <a:solidFill>
                <a:schemeClr val="hlink"/>
              </a:solidFill>
              <a:latin typeface="Gill Sans"/>
              <a:ea typeface="Gill Sans"/>
              <a:cs typeface="Gill Sans"/>
              <a:sym typeface="Gill Sans"/>
              <a:hlinkClick r:id="rId9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9" name="Google Shape;259;p45"/>
          <p:cNvSpPr/>
          <p:nvPr/>
        </p:nvSpPr>
        <p:spPr>
          <a:xfrm>
            <a:off x="1524000" y="609600"/>
            <a:ext cx="6019800" cy="57912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Resilience</a:t>
            </a:r>
            <a:endParaRPr/>
          </a:p>
        </p:txBody>
      </p:sp>
      <p:sp>
        <p:nvSpPr>
          <p:cNvPr id="260" name="Google Shape;260;p45"/>
          <p:cNvSpPr/>
          <p:nvPr/>
        </p:nvSpPr>
        <p:spPr>
          <a:xfrm>
            <a:off x="3390900" y="2516187"/>
            <a:ext cx="2400300" cy="227965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1" name="Google Shape;261;p45"/>
          <p:cNvSpPr txBox="1"/>
          <p:nvPr/>
        </p:nvSpPr>
        <p:spPr>
          <a:xfrm>
            <a:off x="2362200" y="1550987"/>
            <a:ext cx="261143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Behaviors</a:t>
            </a:r>
            <a:endParaRPr/>
          </a:p>
        </p:txBody>
      </p:sp>
      <p:sp>
        <p:nvSpPr>
          <p:cNvPr id="262" name="Google Shape;262;p45"/>
          <p:cNvSpPr txBox="1"/>
          <p:nvPr/>
        </p:nvSpPr>
        <p:spPr>
          <a:xfrm>
            <a:off x="3011487" y="5253037"/>
            <a:ext cx="315912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Characteristics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- Title and Content">
  <a:themeElements>
    <a:clrScheme name="">
      <a:dk1>
        <a:srgbClr val="212164"/>
      </a:dk1>
      <a:lt1>
        <a:srgbClr val="E6DED3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ECE6"/>
      </a:accent3>
      <a:accent4>
        <a:srgbClr val="1B1B5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- Title Slide">
  <a:themeElements>
    <a:clrScheme name="">
      <a:dk1>
        <a:srgbClr val="212164"/>
      </a:dk1>
      <a:lt1>
        <a:srgbClr val="E6DED3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ECE6"/>
      </a:accent3>
      <a:accent4>
        <a:srgbClr val="1B1B5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- Two Content">
  <a:themeElements>
    <a:clrScheme name="">
      <a:dk1>
        <a:srgbClr val="212164"/>
      </a:dk1>
      <a:lt1>
        <a:srgbClr val="E6DED3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ECE6"/>
      </a:accent3>
      <a:accent4>
        <a:srgbClr val="1B1B5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